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5" r:id="rId3"/>
    <p:sldMasterId id="2147483719" r:id="rId4"/>
    <p:sldMasterId id="2147483761" r:id="rId5"/>
  </p:sldMasterIdLst>
  <p:notesMasterIdLst>
    <p:notesMasterId r:id="rId65"/>
  </p:notesMasterIdLst>
  <p:handoutMasterIdLst>
    <p:handoutMasterId r:id="rId66"/>
  </p:handoutMasterIdLst>
  <p:sldIdLst>
    <p:sldId id="256" r:id="rId6"/>
    <p:sldId id="1253" r:id="rId7"/>
    <p:sldId id="1239" r:id="rId8"/>
    <p:sldId id="655" r:id="rId9"/>
    <p:sldId id="1246" r:id="rId10"/>
    <p:sldId id="1201" r:id="rId11"/>
    <p:sldId id="759" r:id="rId12"/>
    <p:sldId id="1224" r:id="rId13"/>
    <p:sldId id="1240" r:id="rId14"/>
    <p:sldId id="392" r:id="rId15"/>
    <p:sldId id="795" r:id="rId16"/>
    <p:sldId id="1421" r:id="rId17"/>
    <p:sldId id="796" r:id="rId18"/>
    <p:sldId id="342" r:id="rId19"/>
    <p:sldId id="1199" r:id="rId20"/>
    <p:sldId id="1198" r:id="rId21"/>
    <p:sldId id="1202" r:id="rId22"/>
    <p:sldId id="1192" r:id="rId23"/>
    <p:sldId id="1194" r:id="rId24"/>
    <p:sldId id="726" r:id="rId25"/>
    <p:sldId id="754" r:id="rId26"/>
    <p:sldId id="725" r:id="rId27"/>
    <p:sldId id="1178" r:id="rId28"/>
    <p:sldId id="718" r:id="rId29"/>
    <p:sldId id="727" r:id="rId30"/>
    <p:sldId id="728" r:id="rId31"/>
    <p:sldId id="1422" r:id="rId32"/>
    <p:sldId id="735" r:id="rId33"/>
    <p:sldId id="1249" r:id="rId34"/>
    <p:sldId id="1250" r:id="rId35"/>
    <p:sldId id="736" r:id="rId36"/>
    <p:sldId id="737" r:id="rId37"/>
    <p:sldId id="719" r:id="rId38"/>
    <p:sldId id="1196" r:id="rId39"/>
    <p:sldId id="740" r:id="rId40"/>
    <p:sldId id="746" r:id="rId41"/>
    <p:sldId id="1423" r:id="rId42"/>
    <p:sldId id="1228" r:id="rId43"/>
    <p:sldId id="1241" r:id="rId44"/>
    <p:sldId id="1206" r:id="rId45"/>
    <p:sldId id="1229" r:id="rId46"/>
    <p:sldId id="1232" r:id="rId47"/>
    <p:sldId id="1234" r:id="rId48"/>
    <p:sldId id="1235" r:id="rId49"/>
    <p:sldId id="1236" r:id="rId50"/>
    <p:sldId id="1242" r:id="rId51"/>
    <p:sldId id="1238" r:id="rId52"/>
    <p:sldId id="1231" r:id="rId53"/>
    <p:sldId id="1230" r:id="rId54"/>
    <p:sldId id="1247" r:id="rId55"/>
    <p:sldId id="1251" r:id="rId56"/>
    <p:sldId id="1243" r:id="rId57"/>
    <p:sldId id="1244" r:id="rId58"/>
    <p:sldId id="1245" r:id="rId59"/>
    <p:sldId id="1191" r:id="rId60"/>
    <p:sldId id="335" r:id="rId61"/>
    <p:sldId id="1209" r:id="rId62"/>
    <p:sldId id="714" r:id="rId63"/>
    <p:sldId id="273" r:id="rId64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515"/>
  </p:normalViewPr>
  <p:slideViewPr>
    <p:cSldViewPr>
      <p:cViewPr varScale="1">
        <p:scale>
          <a:sx n="117" d="100"/>
          <a:sy n="117" d="100"/>
        </p:scale>
        <p:origin x="37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5C99A-9F1E-E148-A1C9-E90611F6C820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56E917D-9901-5644-ADBB-46843893105C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dirty="0" err="1"/>
            <a:t>Temeljne</a:t>
          </a:r>
          <a:r>
            <a:rPr lang="de-DE" dirty="0"/>
            <a:t> pravice</a:t>
          </a:r>
        </a:p>
      </dgm:t>
    </dgm:pt>
    <dgm:pt modelId="{228D5EDC-0FBC-A741-AA66-A19C124AD959}" type="parTrans" cxnId="{5ED22D0B-A4DE-B84E-B4F8-989DDCC561CE}">
      <dgm:prSet/>
      <dgm:spPr/>
      <dgm:t>
        <a:bodyPr/>
        <a:lstStyle/>
        <a:p>
          <a:endParaRPr lang="de-DE"/>
        </a:p>
      </dgm:t>
    </dgm:pt>
    <dgm:pt modelId="{4661C354-9F47-0D47-B6F1-F9613A0A5802}" type="sibTrans" cxnId="{5ED22D0B-A4DE-B84E-B4F8-989DDCC561CE}">
      <dgm:prSet/>
      <dgm:spPr/>
      <dgm:t>
        <a:bodyPr/>
        <a:lstStyle/>
        <a:p>
          <a:endParaRPr lang="de-DE"/>
        </a:p>
      </dgm:t>
    </dgm:pt>
    <dgm:pt modelId="{71B2A3A1-97DE-264B-8B31-1FF652BF5CFA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b="1" dirty="0"/>
            <a:t>EU</a:t>
          </a:r>
        </a:p>
      </dgm:t>
    </dgm:pt>
    <dgm:pt modelId="{E897C489-9ECF-7C46-A929-2AE35F7CDCBC}" type="parTrans" cxnId="{112A15EB-161E-024D-A65A-33CF0DADA65B}">
      <dgm:prSet/>
      <dgm:spPr/>
      <dgm:t>
        <a:bodyPr/>
        <a:lstStyle/>
        <a:p>
          <a:endParaRPr lang="de-DE"/>
        </a:p>
      </dgm:t>
    </dgm:pt>
    <dgm:pt modelId="{1A66C897-4B2B-8646-B505-0AA5E3F741F0}" type="sibTrans" cxnId="{112A15EB-161E-024D-A65A-33CF0DADA65B}">
      <dgm:prSet/>
      <dgm:spPr/>
      <dgm:t>
        <a:bodyPr/>
        <a:lstStyle/>
        <a:p>
          <a:endParaRPr lang="de-DE"/>
        </a:p>
      </dgm:t>
    </dgm:pt>
    <dgm:pt modelId="{F5F8ABE2-2C65-6346-AF8A-C2FE9B4DA51C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dirty="0" err="1"/>
            <a:t>Človekove</a:t>
          </a:r>
          <a:r>
            <a:rPr lang="de-DE" dirty="0"/>
            <a:t> pravice</a:t>
          </a:r>
        </a:p>
      </dgm:t>
    </dgm:pt>
    <dgm:pt modelId="{499360A8-35A0-D04F-9575-ED6EF745A54D}" type="parTrans" cxnId="{09CC0D37-C9C5-D847-8761-F92B5B897A42}">
      <dgm:prSet/>
      <dgm:spPr/>
      <dgm:t>
        <a:bodyPr/>
        <a:lstStyle/>
        <a:p>
          <a:endParaRPr lang="de-DE"/>
        </a:p>
      </dgm:t>
    </dgm:pt>
    <dgm:pt modelId="{7BFC3577-E0A4-CB4A-96B2-2188A7D7087E}" type="sibTrans" cxnId="{09CC0D37-C9C5-D847-8761-F92B5B897A42}">
      <dgm:prSet/>
      <dgm:spPr/>
      <dgm:t>
        <a:bodyPr/>
        <a:lstStyle/>
        <a:p>
          <a:endParaRPr lang="de-DE"/>
        </a:p>
      </dgm:t>
    </dgm:pt>
    <dgm:pt modelId="{E47A4062-1BA5-714D-91D3-D2F63F35C27A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b="1" dirty="0" err="1">
              <a:solidFill>
                <a:srgbClr val="C00000"/>
              </a:solidFill>
            </a:rPr>
            <a:t>Države</a:t>
          </a:r>
          <a:r>
            <a:rPr lang="de-DE" dirty="0"/>
            <a:t> (</a:t>
          </a:r>
          <a:r>
            <a:rPr lang="de-DE" dirty="0" err="1"/>
            <a:t>ustave</a:t>
          </a:r>
          <a:r>
            <a:rPr lang="de-DE" dirty="0"/>
            <a:t>)</a:t>
          </a:r>
        </a:p>
      </dgm:t>
    </dgm:pt>
    <dgm:pt modelId="{10F1D7B6-FB8D-E247-AD03-CE0A6FAE65CC}" type="parTrans" cxnId="{F30E81FA-00DE-2F48-8CD6-4AA2E4AFF112}">
      <dgm:prSet/>
      <dgm:spPr/>
      <dgm:t>
        <a:bodyPr/>
        <a:lstStyle/>
        <a:p>
          <a:endParaRPr lang="de-DE"/>
        </a:p>
      </dgm:t>
    </dgm:pt>
    <dgm:pt modelId="{54CD1419-582B-E24E-9E9A-4B4D0AF28C0D}" type="sibTrans" cxnId="{F30E81FA-00DE-2F48-8CD6-4AA2E4AFF112}">
      <dgm:prSet/>
      <dgm:spPr/>
      <dgm:t>
        <a:bodyPr/>
        <a:lstStyle/>
        <a:p>
          <a:endParaRPr lang="de-DE"/>
        </a:p>
      </dgm:t>
    </dgm:pt>
    <dgm:pt modelId="{1F795E5A-738B-0C46-B22C-04E6BB377DB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b="1" dirty="0" err="1">
              <a:solidFill>
                <a:srgbClr val="C00000"/>
              </a:solidFill>
            </a:rPr>
            <a:t>Svet</a:t>
          </a:r>
          <a:r>
            <a:rPr lang="de-DE" b="1" dirty="0">
              <a:solidFill>
                <a:srgbClr val="C00000"/>
              </a:solidFill>
            </a:rPr>
            <a:t> </a:t>
          </a:r>
          <a:r>
            <a:rPr lang="de-DE" b="1" dirty="0" err="1">
              <a:solidFill>
                <a:srgbClr val="C00000"/>
              </a:solidFill>
            </a:rPr>
            <a:t>Evrope</a:t>
          </a:r>
          <a:r>
            <a:rPr lang="de-DE" b="1" dirty="0">
              <a:solidFill>
                <a:srgbClr val="C00000"/>
              </a:solidFill>
            </a:rPr>
            <a:t>, </a:t>
          </a:r>
          <a:r>
            <a:rPr lang="de-DE" dirty="0" err="1"/>
            <a:t>Strasburg</a:t>
          </a:r>
          <a:endParaRPr lang="de-DE" dirty="0"/>
        </a:p>
        <a:p>
          <a:r>
            <a:rPr lang="de-DE" dirty="0"/>
            <a:t>(EKČP)</a:t>
          </a:r>
        </a:p>
      </dgm:t>
    </dgm:pt>
    <dgm:pt modelId="{62C8D28C-C8DD-0947-8F0E-F16BAA4D9712}" type="parTrans" cxnId="{D673AECE-8741-A445-890E-DB3BB888CF8B}">
      <dgm:prSet/>
      <dgm:spPr/>
      <dgm:t>
        <a:bodyPr/>
        <a:lstStyle/>
        <a:p>
          <a:endParaRPr lang="de-DE"/>
        </a:p>
      </dgm:t>
    </dgm:pt>
    <dgm:pt modelId="{31D74F1F-AFB8-DC45-BE92-1A88074B6C2A}" type="sibTrans" cxnId="{D673AECE-8741-A445-890E-DB3BB888CF8B}">
      <dgm:prSet/>
      <dgm:spPr/>
      <dgm:t>
        <a:bodyPr/>
        <a:lstStyle/>
        <a:p>
          <a:endParaRPr lang="de-DE"/>
        </a:p>
      </dgm:t>
    </dgm:pt>
    <dgm:pt modelId="{578F0388-FFF7-254B-8559-B8FB670535F2}" type="pres">
      <dgm:prSet presAssocID="{DCD5C99A-9F1E-E148-A1C9-E90611F6C82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4F35353-7E99-BC4C-A8DB-49082C38E13A}" type="pres">
      <dgm:prSet presAssocID="{456E917D-9901-5644-ADBB-46843893105C}" presName="root" presStyleCnt="0"/>
      <dgm:spPr/>
    </dgm:pt>
    <dgm:pt modelId="{7D1CC089-FB0B-F548-B28F-E25093DA89E8}" type="pres">
      <dgm:prSet presAssocID="{456E917D-9901-5644-ADBB-46843893105C}" presName="rootComposite" presStyleCnt="0"/>
      <dgm:spPr/>
    </dgm:pt>
    <dgm:pt modelId="{A1E3E350-1CC7-7342-B41B-6391D56185D4}" type="pres">
      <dgm:prSet presAssocID="{456E917D-9901-5644-ADBB-46843893105C}" presName="rootText" presStyleLbl="node1" presStyleIdx="0" presStyleCnt="2"/>
      <dgm:spPr/>
    </dgm:pt>
    <dgm:pt modelId="{22FD13BC-531C-794C-9CB0-5530373F0D52}" type="pres">
      <dgm:prSet presAssocID="{456E917D-9901-5644-ADBB-46843893105C}" presName="rootConnector" presStyleLbl="node1" presStyleIdx="0" presStyleCnt="2"/>
      <dgm:spPr/>
    </dgm:pt>
    <dgm:pt modelId="{CD161912-D49D-5542-B322-98839E1EAD6F}" type="pres">
      <dgm:prSet presAssocID="{456E917D-9901-5644-ADBB-46843893105C}" presName="childShape" presStyleCnt="0"/>
      <dgm:spPr/>
    </dgm:pt>
    <dgm:pt modelId="{270B03F4-4370-D646-8B66-F715B08F5F4B}" type="pres">
      <dgm:prSet presAssocID="{E897C489-9ECF-7C46-A929-2AE35F7CDCBC}" presName="Name13" presStyleLbl="parChTrans1D2" presStyleIdx="0" presStyleCnt="3"/>
      <dgm:spPr/>
    </dgm:pt>
    <dgm:pt modelId="{87DBA9EA-8529-B044-8DC1-F22F3CCD7F1A}" type="pres">
      <dgm:prSet presAssocID="{71B2A3A1-97DE-264B-8B31-1FF652BF5CFA}" presName="childText" presStyleLbl="bgAcc1" presStyleIdx="0" presStyleCnt="3">
        <dgm:presLayoutVars>
          <dgm:bulletEnabled val="1"/>
        </dgm:presLayoutVars>
      </dgm:prSet>
      <dgm:spPr/>
    </dgm:pt>
    <dgm:pt modelId="{613C67A3-3168-D14E-9413-D56F76E1BA27}" type="pres">
      <dgm:prSet presAssocID="{F5F8ABE2-2C65-6346-AF8A-C2FE9B4DA51C}" presName="root" presStyleCnt="0"/>
      <dgm:spPr/>
    </dgm:pt>
    <dgm:pt modelId="{DCC2C8AD-DCEC-E849-A9B8-C25D820A39E8}" type="pres">
      <dgm:prSet presAssocID="{F5F8ABE2-2C65-6346-AF8A-C2FE9B4DA51C}" presName="rootComposite" presStyleCnt="0"/>
      <dgm:spPr/>
    </dgm:pt>
    <dgm:pt modelId="{44B74F57-8489-8241-82EC-9E237DC4BFEB}" type="pres">
      <dgm:prSet presAssocID="{F5F8ABE2-2C65-6346-AF8A-C2FE9B4DA51C}" presName="rootText" presStyleLbl="node1" presStyleIdx="1" presStyleCnt="2"/>
      <dgm:spPr/>
    </dgm:pt>
    <dgm:pt modelId="{34B26543-CC09-F74B-9E4E-91ACA8AC01B9}" type="pres">
      <dgm:prSet presAssocID="{F5F8ABE2-2C65-6346-AF8A-C2FE9B4DA51C}" presName="rootConnector" presStyleLbl="node1" presStyleIdx="1" presStyleCnt="2"/>
      <dgm:spPr/>
    </dgm:pt>
    <dgm:pt modelId="{3BD602AE-F5E3-4C48-9EAA-E722A490BD34}" type="pres">
      <dgm:prSet presAssocID="{F5F8ABE2-2C65-6346-AF8A-C2FE9B4DA51C}" presName="childShape" presStyleCnt="0"/>
      <dgm:spPr/>
    </dgm:pt>
    <dgm:pt modelId="{C5B278ED-7F98-2F42-8558-621431713176}" type="pres">
      <dgm:prSet presAssocID="{10F1D7B6-FB8D-E247-AD03-CE0A6FAE65CC}" presName="Name13" presStyleLbl="parChTrans1D2" presStyleIdx="1" presStyleCnt="3"/>
      <dgm:spPr/>
    </dgm:pt>
    <dgm:pt modelId="{9AD2E12A-B372-7045-8744-481538B6E5E0}" type="pres">
      <dgm:prSet presAssocID="{E47A4062-1BA5-714D-91D3-D2F63F35C27A}" presName="childText" presStyleLbl="bgAcc1" presStyleIdx="1" presStyleCnt="3">
        <dgm:presLayoutVars>
          <dgm:bulletEnabled val="1"/>
        </dgm:presLayoutVars>
      </dgm:prSet>
      <dgm:spPr/>
    </dgm:pt>
    <dgm:pt modelId="{FD604DC9-B67E-3D41-9BD0-5683FB338FA2}" type="pres">
      <dgm:prSet presAssocID="{62C8D28C-C8DD-0947-8F0E-F16BAA4D9712}" presName="Name13" presStyleLbl="parChTrans1D2" presStyleIdx="2" presStyleCnt="3"/>
      <dgm:spPr/>
    </dgm:pt>
    <dgm:pt modelId="{80737D62-6AEA-DA48-B7B2-0400497AC350}" type="pres">
      <dgm:prSet presAssocID="{1F795E5A-738B-0C46-B22C-04E6BB377DBC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83A67C02-469C-FC46-8978-BF7E50B38CB7}" type="presOf" srcId="{456E917D-9901-5644-ADBB-46843893105C}" destId="{A1E3E350-1CC7-7342-B41B-6391D56185D4}" srcOrd="0" destOrd="0" presId="urn:microsoft.com/office/officeart/2005/8/layout/hierarchy3"/>
    <dgm:cxn modelId="{D1DED002-6F0E-014D-9847-FA9CD11DD4B9}" type="presOf" srcId="{1F795E5A-738B-0C46-B22C-04E6BB377DBC}" destId="{80737D62-6AEA-DA48-B7B2-0400497AC350}" srcOrd="0" destOrd="0" presId="urn:microsoft.com/office/officeart/2005/8/layout/hierarchy3"/>
    <dgm:cxn modelId="{5ED22D0B-A4DE-B84E-B4F8-989DDCC561CE}" srcId="{DCD5C99A-9F1E-E148-A1C9-E90611F6C820}" destId="{456E917D-9901-5644-ADBB-46843893105C}" srcOrd="0" destOrd="0" parTransId="{228D5EDC-0FBC-A741-AA66-A19C124AD959}" sibTransId="{4661C354-9F47-0D47-B6F1-F9613A0A5802}"/>
    <dgm:cxn modelId="{09CC0D37-C9C5-D847-8761-F92B5B897A42}" srcId="{DCD5C99A-9F1E-E148-A1C9-E90611F6C820}" destId="{F5F8ABE2-2C65-6346-AF8A-C2FE9B4DA51C}" srcOrd="1" destOrd="0" parTransId="{499360A8-35A0-D04F-9575-ED6EF745A54D}" sibTransId="{7BFC3577-E0A4-CB4A-96B2-2188A7D7087E}"/>
    <dgm:cxn modelId="{9DEDF171-E050-C14D-866F-56A3CDA4EBDE}" type="presOf" srcId="{10F1D7B6-FB8D-E247-AD03-CE0A6FAE65CC}" destId="{C5B278ED-7F98-2F42-8558-621431713176}" srcOrd="0" destOrd="0" presId="urn:microsoft.com/office/officeart/2005/8/layout/hierarchy3"/>
    <dgm:cxn modelId="{FEDBF3A0-02DD-8E4E-BE1B-E07C6EA33BFF}" type="presOf" srcId="{456E917D-9901-5644-ADBB-46843893105C}" destId="{22FD13BC-531C-794C-9CB0-5530373F0D52}" srcOrd="1" destOrd="0" presId="urn:microsoft.com/office/officeart/2005/8/layout/hierarchy3"/>
    <dgm:cxn modelId="{829586B4-6033-3A41-B4B6-9C1F78901666}" type="presOf" srcId="{71B2A3A1-97DE-264B-8B31-1FF652BF5CFA}" destId="{87DBA9EA-8529-B044-8DC1-F22F3CCD7F1A}" srcOrd="0" destOrd="0" presId="urn:microsoft.com/office/officeart/2005/8/layout/hierarchy3"/>
    <dgm:cxn modelId="{D673AECE-8741-A445-890E-DB3BB888CF8B}" srcId="{F5F8ABE2-2C65-6346-AF8A-C2FE9B4DA51C}" destId="{1F795E5A-738B-0C46-B22C-04E6BB377DBC}" srcOrd="1" destOrd="0" parTransId="{62C8D28C-C8DD-0947-8F0E-F16BAA4D9712}" sibTransId="{31D74F1F-AFB8-DC45-BE92-1A88074B6C2A}"/>
    <dgm:cxn modelId="{D9C09EDB-B3CC-F544-9255-345F8CF5E42D}" type="presOf" srcId="{62C8D28C-C8DD-0947-8F0E-F16BAA4D9712}" destId="{FD604DC9-B67E-3D41-9BD0-5683FB338FA2}" srcOrd="0" destOrd="0" presId="urn:microsoft.com/office/officeart/2005/8/layout/hierarchy3"/>
    <dgm:cxn modelId="{6DB631E3-2C71-774B-A14C-4EE642608F5B}" type="presOf" srcId="{F5F8ABE2-2C65-6346-AF8A-C2FE9B4DA51C}" destId="{34B26543-CC09-F74B-9E4E-91ACA8AC01B9}" srcOrd="1" destOrd="0" presId="urn:microsoft.com/office/officeart/2005/8/layout/hierarchy3"/>
    <dgm:cxn modelId="{3B48DFE3-EC28-1B4B-BEB5-232FC4333722}" type="presOf" srcId="{E47A4062-1BA5-714D-91D3-D2F63F35C27A}" destId="{9AD2E12A-B372-7045-8744-481538B6E5E0}" srcOrd="0" destOrd="0" presId="urn:microsoft.com/office/officeart/2005/8/layout/hierarchy3"/>
    <dgm:cxn modelId="{112A15EB-161E-024D-A65A-33CF0DADA65B}" srcId="{456E917D-9901-5644-ADBB-46843893105C}" destId="{71B2A3A1-97DE-264B-8B31-1FF652BF5CFA}" srcOrd="0" destOrd="0" parTransId="{E897C489-9ECF-7C46-A929-2AE35F7CDCBC}" sibTransId="{1A66C897-4B2B-8646-B505-0AA5E3F741F0}"/>
    <dgm:cxn modelId="{632934EF-99B4-824E-818F-8D2C85C2F8B3}" type="presOf" srcId="{DCD5C99A-9F1E-E148-A1C9-E90611F6C820}" destId="{578F0388-FFF7-254B-8559-B8FB670535F2}" srcOrd="0" destOrd="0" presId="urn:microsoft.com/office/officeart/2005/8/layout/hierarchy3"/>
    <dgm:cxn modelId="{2147B4F1-D4A8-434F-948A-B97FAE7EB226}" type="presOf" srcId="{F5F8ABE2-2C65-6346-AF8A-C2FE9B4DA51C}" destId="{44B74F57-8489-8241-82EC-9E237DC4BFEB}" srcOrd="0" destOrd="0" presId="urn:microsoft.com/office/officeart/2005/8/layout/hierarchy3"/>
    <dgm:cxn modelId="{97B78DF3-5005-7D43-9333-265B3422D19E}" type="presOf" srcId="{E897C489-9ECF-7C46-A929-2AE35F7CDCBC}" destId="{270B03F4-4370-D646-8B66-F715B08F5F4B}" srcOrd="0" destOrd="0" presId="urn:microsoft.com/office/officeart/2005/8/layout/hierarchy3"/>
    <dgm:cxn modelId="{F30E81FA-00DE-2F48-8CD6-4AA2E4AFF112}" srcId="{F5F8ABE2-2C65-6346-AF8A-C2FE9B4DA51C}" destId="{E47A4062-1BA5-714D-91D3-D2F63F35C27A}" srcOrd="0" destOrd="0" parTransId="{10F1D7B6-FB8D-E247-AD03-CE0A6FAE65CC}" sibTransId="{54CD1419-582B-E24E-9E9A-4B4D0AF28C0D}"/>
    <dgm:cxn modelId="{8053F61C-8F46-9345-8DCF-3E0D2A1A34AA}" type="presParOf" srcId="{578F0388-FFF7-254B-8559-B8FB670535F2}" destId="{B4F35353-7E99-BC4C-A8DB-49082C38E13A}" srcOrd="0" destOrd="0" presId="urn:microsoft.com/office/officeart/2005/8/layout/hierarchy3"/>
    <dgm:cxn modelId="{0907A4CA-39A2-F943-8828-E2C18CABC4CA}" type="presParOf" srcId="{B4F35353-7E99-BC4C-A8DB-49082C38E13A}" destId="{7D1CC089-FB0B-F548-B28F-E25093DA89E8}" srcOrd="0" destOrd="0" presId="urn:microsoft.com/office/officeart/2005/8/layout/hierarchy3"/>
    <dgm:cxn modelId="{65B4C7FA-8437-804A-AA1F-7E163027786C}" type="presParOf" srcId="{7D1CC089-FB0B-F548-B28F-E25093DA89E8}" destId="{A1E3E350-1CC7-7342-B41B-6391D56185D4}" srcOrd="0" destOrd="0" presId="urn:microsoft.com/office/officeart/2005/8/layout/hierarchy3"/>
    <dgm:cxn modelId="{91975D2E-19C7-C949-A806-D85F1150909D}" type="presParOf" srcId="{7D1CC089-FB0B-F548-B28F-E25093DA89E8}" destId="{22FD13BC-531C-794C-9CB0-5530373F0D52}" srcOrd="1" destOrd="0" presId="urn:microsoft.com/office/officeart/2005/8/layout/hierarchy3"/>
    <dgm:cxn modelId="{C904BC36-0CE2-FD4F-A069-B9AD89C4C716}" type="presParOf" srcId="{B4F35353-7E99-BC4C-A8DB-49082C38E13A}" destId="{CD161912-D49D-5542-B322-98839E1EAD6F}" srcOrd="1" destOrd="0" presId="urn:microsoft.com/office/officeart/2005/8/layout/hierarchy3"/>
    <dgm:cxn modelId="{0DDDE326-3EDD-0E42-A433-CD0EEE708780}" type="presParOf" srcId="{CD161912-D49D-5542-B322-98839E1EAD6F}" destId="{270B03F4-4370-D646-8B66-F715B08F5F4B}" srcOrd="0" destOrd="0" presId="urn:microsoft.com/office/officeart/2005/8/layout/hierarchy3"/>
    <dgm:cxn modelId="{D6072EA5-2710-9D4E-8F25-8F02EBF1A9D2}" type="presParOf" srcId="{CD161912-D49D-5542-B322-98839E1EAD6F}" destId="{87DBA9EA-8529-B044-8DC1-F22F3CCD7F1A}" srcOrd="1" destOrd="0" presId="urn:microsoft.com/office/officeart/2005/8/layout/hierarchy3"/>
    <dgm:cxn modelId="{A628F24F-9772-3740-8CA0-ACA0A858A586}" type="presParOf" srcId="{578F0388-FFF7-254B-8559-B8FB670535F2}" destId="{613C67A3-3168-D14E-9413-D56F76E1BA27}" srcOrd="1" destOrd="0" presId="urn:microsoft.com/office/officeart/2005/8/layout/hierarchy3"/>
    <dgm:cxn modelId="{2143CC61-EB55-0245-BD42-F2E29C1CAE70}" type="presParOf" srcId="{613C67A3-3168-D14E-9413-D56F76E1BA27}" destId="{DCC2C8AD-DCEC-E849-A9B8-C25D820A39E8}" srcOrd="0" destOrd="0" presId="urn:microsoft.com/office/officeart/2005/8/layout/hierarchy3"/>
    <dgm:cxn modelId="{18B54812-292F-834A-AC92-EA22B371D020}" type="presParOf" srcId="{DCC2C8AD-DCEC-E849-A9B8-C25D820A39E8}" destId="{44B74F57-8489-8241-82EC-9E237DC4BFEB}" srcOrd="0" destOrd="0" presId="urn:microsoft.com/office/officeart/2005/8/layout/hierarchy3"/>
    <dgm:cxn modelId="{59452FC0-6068-0D4D-A263-C2382FCF34B4}" type="presParOf" srcId="{DCC2C8AD-DCEC-E849-A9B8-C25D820A39E8}" destId="{34B26543-CC09-F74B-9E4E-91ACA8AC01B9}" srcOrd="1" destOrd="0" presId="urn:microsoft.com/office/officeart/2005/8/layout/hierarchy3"/>
    <dgm:cxn modelId="{B8F4D9DE-6969-D64A-9BF5-0CB8371AB5FF}" type="presParOf" srcId="{613C67A3-3168-D14E-9413-D56F76E1BA27}" destId="{3BD602AE-F5E3-4C48-9EAA-E722A490BD34}" srcOrd="1" destOrd="0" presId="urn:microsoft.com/office/officeart/2005/8/layout/hierarchy3"/>
    <dgm:cxn modelId="{C6E4E1A6-9031-9B47-83BC-872AFDBA79D2}" type="presParOf" srcId="{3BD602AE-F5E3-4C48-9EAA-E722A490BD34}" destId="{C5B278ED-7F98-2F42-8558-621431713176}" srcOrd="0" destOrd="0" presId="urn:microsoft.com/office/officeart/2005/8/layout/hierarchy3"/>
    <dgm:cxn modelId="{629D4027-F556-7546-BC73-591EAF2EEFD7}" type="presParOf" srcId="{3BD602AE-F5E3-4C48-9EAA-E722A490BD34}" destId="{9AD2E12A-B372-7045-8744-481538B6E5E0}" srcOrd="1" destOrd="0" presId="urn:microsoft.com/office/officeart/2005/8/layout/hierarchy3"/>
    <dgm:cxn modelId="{8C2830D0-E1FE-FB4C-93E7-9BC05ED75ED0}" type="presParOf" srcId="{3BD602AE-F5E3-4C48-9EAA-E722A490BD34}" destId="{FD604DC9-B67E-3D41-9BD0-5683FB338FA2}" srcOrd="2" destOrd="0" presId="urn:microsoft.com/office/officeart/2005/8/layout/hierarchy3"/>
    <dgm:cxn modelId="{F1B04136-A187-454B-A981-6057887EE5E1}" type="presParOf" srcId="{3BD602AE-F5E3-4C48-9EAA-E722A490BD34}" destId="{80737D62-6AEA-DA48-B7B2-0400497AC35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2EF0E9-3940-D747-B6FE-79497A049D3B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56740230-D26D-9B47-A51A-51A491A00537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dirty="0" err="1"/>
            <a:t>zdravniki</a:t>
          </a:r>
          <a:endParaRPr lang="de-DE" dirty="0"/>
        </a:p>
      </dgm:t>
    </dgm:pt>
    <dgm:pt modelId="{51EC137D-AC73-D14E-9228-7BC42F2941EB}" type="parTrans" cxnId="{F1BEFCB0-96D4-3243-B1C0-FF3E387C15E5}">
      <dgm:prSet/>
      <dgm:spPr/>
      <dgm:t>
        <a:bodyPr/>
        <a:lstStyle/>
        <a:p>
          <a:endParaRPr lang="de-DE"/>
        </a:p>
      </dgm:t>
    </dgm:pt>
    <dgm:pt modelId="{4C1F5C0F-742C-A84A-ADD4-75DA12BE9B65}" type="sibTrans" cxnId="{F1BEFCB0-96D4-3243-B1C0-FF3E387C15E5}">
      <dgm:prSet/>
      <dgm:spPr/>
      <dgm:t>
        <a:bodyPr/>
        <a:lstStyle/>
        <a:p>
          <a:endParaRPr lang="de-DE"/>
        </a:p>
      </dgm:t>
    </dgm:pt>
    <dgm:pt modelId="{12FBA8B3-2527-344A-B5DF-C4C762A30C1E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dirty="0" err="1"/>
            <a:t>politika</a:t>
          </a:r>
          <a:endParaRPr lang="de-DE" dirty="0"/>
        </a:p>
      </dgm:t>
    </dgm:pt>
    <dgm:pt modelId="{D732250C-5C66-9241-B685-1A7946AF4EE4}" type="parTrans" cxnId="{40F8A0CC-AEFB-D34E-AEC4-CDDBD63FF90B}">
      <dgm:prSet/>
      <dgm:spPr/>
      <dgm:t>
        <a:bodyPr/>
        <a:lstStyle/>
        <a:p>
          <a:endParaRPr lang="de-DE"/>
        </a:p>
      </dgm:t>
    </dgm:pt>
    <dgm:pt modelId="{650F2655-3B24-4541-8CDF-C48360E7F050}" type="sibTrans" cxnId="{40F8A0CC-AEFB-D34E-AEC4-CDDBD63FF90B}">
      <dgm:prSet/>
      <dgm:spPr/>
      <dgm:t>
        <a:bodyPr/>
        <a:lstStyle/>
        <a:p>
          <a:endParaRPr lang="de-DE"/>
        </a:p>
      </dgm:t>
    </dgm:pt>
    <dgm:pt modelId="{65AE8FEB-E3EC-174F-AEA0-159E64A52C59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dirty="0" err="1"/>
            <a:t>sodstvo</a:t>
          </a:r>
          <a:endParaRPr lang="de-DE" dirty="0"/>
        </a:p>
      </dgm:t>
    </dgm:pt>
    <dgm:pt modelId="{99A5666C-55F9-684E-B59B-6DE691067FB0}" type="parTrans" cxnId="{90A0A19E-C2B8-CA47-860E-CD7904189D07}">
      <dgm:prSet/>
      <dgm:spPr/>
      <dgm:t>
        <a:bodyPr/>
        <a:lstStyle/>
        <a:p>
          <a:endParaRPr lang="de-DE"/>
        </a:p>
      </dgm:t>
    </dgm:pt>
    <dgm:pt modelId="{805D4A44-FFA9-834E-BE1F-CC8E5336017B}" type="sibTrans" cxnId="{90A0A19E-C2B8-CA47-860E-CD7904189D07}">
      <dgm:prSet/>
      <dgm:spPr/>
      <dgm:t>
        <a:bodyPr/>
        <a:lstStyle/>
        <a:p>
          <a:endParaRPr lang="de-DE"/>
        </a:p>
      </dgm:t>
    </dgm:pt>
    <dgm:pt modelId="{3092ED1D-5E13-4740-89DC-81728531D5C9}" type="pres">
      <dgm:prSet presAssocID="{622EF0E9-3940-D747-B6FE-79497A049D3B}" presName="Name0" presStyleCnt="0">
        <dgm:presLayoutVars>
          <dgm:dir/>
          <dgm:resizeHandles val="exact"/>
        </dgm:presLayoutVars>
      </dgm:prSet>
      <dgm:spPr/>
    </dgm:pt>
    <dgm:pt modelId="{274044DA-4C4B-6443-9A7C-8642DC4E81CC}" type="pres">
      <dgm:prSet presAssocID="{56740230-D26D-9B47-A51A-51A491A00537}" presName="node" presStyleLbl="node1" presStyleIdx="0" presStyleCnt="3">
        <dgm:presLayoutVars>
          <dgm:bulletEnabled val="1"/>
        </dgm:presLayoutVars>
      </dgm:prSet>
      <dgm:spPr/>
    </dgm:pt>
    <dgm:pt modelId="{9BFFBD76-6148-5F46-992D-16C7546B814C}" type="pres">
      <dgm:prSet presAssocID="{4C1F5C0F-742C-A84A-ADD4-75DA12BE9B65}" presName="sibTrans" presStyleLbl="sibTrans2D1" presStyleIdx="0" presStyleCnt="2"/>
      <dgm:spPr/>
    </dgm:pt>
    <dgm:pt modelId="{1CCB912B-0B3F-CF45-B261-BD7FF177424C}" type="pres">
      <dgm:prSet presAssocID="{4C1F5C0F-742C-A84A-ADD4-75DA12BE9B65}" presName="connectorText" presStyleLbl="sibTrans2D1" presStyleIdx="0" presStyleCnt="2"/>
      <dgm:spPr/>
    </dgm:pt>
    <dgm:pt modelId="{9BD066D0-A88D-D84C-9BAD-ABADC47C6E9B}" type="pres">
      <dgm:prSet presAssocID="{12FBA8B3-2527-344A-B5DF-C4C762A30C1E}" presName="node" presStyleLbl="node1" presStyleIdx="1" presStyleCnt="3">
        <dgm:presLayoutVars>
          <dgm:bulletEnabled val="1"/>
        </dgm:presLayoutVars>
      </dgm:prSet>
      <dgm:spPr/>
    </dgm:pt>
    <dgm:pt modelId="{E01D421B-F5D3-8D40-A19E-BF7BCC46DFD3}" type="pres">
      <dgm:prSet presAssocID="{650F2655-3B24-4541-8CDF-C48360E7F050}" presName="sibTrans" presStyleLbl="sibTrans2D1" presStyleIdx="1" presStyleCnt="2"/>
      <dgm:spPr/>
    </dgm:pt>
    <dgm:pt modelId="{A1C91DE6-B268-0148-A2D5-50989067E36E}" type="pres">
      <dgm:prSet presAssocID="{650F2655-3B24-4541-8CDF-C48360E7F050}" presName="connectorText" presStyleLbl="sibTrans2D1" presStyleIdx="1" presStyleCnt="2"/>
      <dgm:spPr/>
    </dgm:pt>
    <dgm:pt modelId="{A26D0CD7-9192-C242-AF41-D89D8288EBDC}" type="pres">
      <dgm:prSet presAssocID="{65AE8FEB-E3EC-174F-AEA0-159E64A52C59}" presName="node" presStyleLbl="node1" presStyleIdx="2" presStyleCnt="3">
        <dgm:presLayoutVars>
          <dgm:bulletEnabled val="1"/>
        </dgm:presLayoutVars>
      </dgm:prSet>
      <dgm:spPr/>
    </dgm:pt>
  </dgm:ptLst>
  <dgm:cxnLst>
    <dgm:cxn modelId="{F9F7531A-A9F7-234E-9B5C-7DB5FC669B68}" type="presOf" srcId="{4C1F5C0F-742C-A84A-ADD4-75DA12BE9B65}" destId="{1CCB912B-0B3F-CF45-B261-BD7FF177424C}" srcOrd="1" destOrd="0" presId="urn:microsoft.com/office/officeart/2005/8/layout/process1"/>
    <dgm:cxn modelId="{A53D823D-14A4-2D49-94B4-C9EF990FBE65}" type="presOf" srcId="{4C1F5C0F-742C-A84A-ADD4-75DA12BE9B65}" destId="{9BFFBD76-6148-5F46-992D-16C7546B814C}" srcOrd="0" destOrd="0" presId="urn:microsoft.com/office/officeart/2005/8/layout/process1"/>
    <dgm:cxn modelId="{5F74EA54-B801-7740-9C0B-9398DD53CFC1}" type="presOf" srcId="{650F2655-3B24-4541-8CDF-C48360E7F050}" destId="{A1C91DE6-B268-0148-A2D5-50989067E36E}" srcOrd="1" destOrd="0" presId="urn:microsoft.com/office/officeart/2005/8/layout/process1"/>
    <dgm:cxn modelId="{2DCEFF70-E28F-C745-81A9-A56376B3A773}" type="presOf" srcId="{622EF0E9-3940-D747-B6FE-79497A049D3B}" destId="{3092ED1D-5E13-4740-89DC-81728531D5C9}" srcOrd="0" destOrd="0" presId="urn:microsoft.com/office/officeart/2005/8/layout/process1"/>
    <dgm:cxn modelId="{0323B572-51B3-FF4C-BF2C-81531AED0D9C}" type="presOf" srcId="{65AE8FEB-E3EC-174F-AEA0-159E64A52C59}" destId="{A26D0CD7-9192-C242-AF41-D89D8288EBDC}" srcOrd="0" destOrd="0" presId="urn:microsoft.com/office/officeart/2005/8/layout/process1"/>
    <dgm:cxn modelId="{B6C4D781-01AC-6C4B-8E8C-6EB111870330}" type="presOf" srcId="{650F2655-3B24-4541-8CDF-C48360E7F050}" destId="{E01D421B-F5D3-8D40-A19E-BF7BCC46DFD3}" srcOrd="0" destOrd="0" presId="urn:microsoft.com/office/officeart/2005/8/layout/process1"/>
    <dgm:cxn modelId="{90A0A19E-C2B8-CA47-860E-CD7904189D07}" srcId="{622EF0E9-3940-D747-B6FE-79497A049D3B}" destId="{65AE8FEB-E3EC-174F-AEA0-159E64A52C59}" srcOrd="2" destOrd="0" parTransId="{99A5666C-55F9-684E-B59B-6DE691067FB0}" sibTransId="{805D4A44-FFA9-834E-BE1F-CC8E5336017B}"/>
    <dgm:cxn modelId="{F1BEFCB0-96D4-3243-B1C0-FF3E387C15E5}" srcId="{622EF0E9-3940-D747-B6FE-79497A049D3B}" destId="{56740230-D26D-9B47-A51A-51A491A00537}" srcOrd="0" destOrd="0" parTransId="{51EC137D-AC73-D14E-9228-7BC42F2941EB}" sibTransId="{4C1F5C0F-742C-A84A-ADD4-75DA12BE9B65}"/>
    <dgm:cxn modelId="{40F8A0CC-AEFB-D34E-AEC4-CDDBD63FF90B}" srcId="{622EF0E9-3940-D747-B6FE-79497A049D3B}" destId="{12FBA8B3-2527-344A-B5DF-C4C762A30C1E}" srcOrd="1" destOrd="0" parTransId="{D732250C-5C66-9241-B685-1A7946AF4EE4}" sibTransId="{650F2655-3B24-4541-8CDF-C48360E7F050}"/>
    <dgm:cxn modelId="{1631F3DD-5F85-0A4E-8588-C73388FE467C}" type="presOf" srcId="{12FBA8B3-2527-344A-B5DF-C4C762A30C1E}" destId="{9BD066D0-A88D-D84C-9BAD-ABADC47C6E9B}" srcOrd="0" destOrd="0" presId="urn:microsoft.com/office/officeart/2005/8/layout/process1"/>
    <dgm:cxn modelId="{4CB3AAFE-83D3-294E-84F1-5BF9DDB1D7F1}" type="presOf" srcId="{56740230-D26D-9B47-A51A-51A491A00537}" destId="{274044DA-4C4B-6443-9A7C-8642DC4E81CC}" srcOrd="0" destOrd="0" presId="urn:microsoft.com/office/officeart/2005/8/layout/process1"/>
    <dgm:cxn modelId="{929C3E61-FAC3-2C4F-96F4-869D9BFB9AE7}" type="presParOf" srcId="{3092ED1D-5E13-4740-89DC-81728531D5C9}" destId="{274044DA-4C4B-6443-9A7C-8642DC4E81CC}" srcOrd="0" destOrd="0" presId="urn:microsoft.com/office/officeart/2005/8/layout/process1"/>
    <dgm:cxn modelId="{B83EAC10-3F3D-CE44-BDB1-58F4CC667A50}" type="presParOf" srcId="{3092ED1D-5E13-4740-89DC-81728531D5C9}" destId="{9BFFBD76-6148-5F46-992D-16C7546B814C}" srcOrd="1" destOrd="0" presId="urn:microsoft.com/office/officeart/2005/8/layout/process1"/>
    <dgm:cxn modelId="{94B17AFF-86B1-7149-8B44-62C6DB82D19E}" type="presParOf" srcId="{9BFFBD76-6148-5F46-992D-16C7546B814C}" destId="{1CCB912B-0B3F-CF45-B261-BD7FF177424C}" srcOrd="0" destOrd="0" presId="urn:microsoft.com/office/officeart/2005/8/layout/process1"/>
    <dgm:cxn modelId="{B96B6DA0-1B1E-854B-A382-8CBAF2F6197B}" type="presParOf" srcId="{3092ED1D-5E13-4740-89DC-81728531D5C9}" destId="{9BD066D0-A88D-D84C-9BAD-ABADC47C6E9B}" srcOrd="2" destOrd="0" presId="urn:microsoft.com/office/officeart/2005/8/layout/process1"/>
    <dgm:cxn modelId="{0674A796-86FE-684C-98B0-3C42674592C4}" type="presParOf" srcId="{3092ED1D-5E13-4740-89DC-81728531D5C9}" destId="{E01D421B-F5D3-8D40-A19E-BF7BCC46DFD3}" srcOrd="3" destOrd="0" presId="urn:microsoft.com/office/officeart/2005/8/layout/process1"/>
    <dgm:cxn modelId="{9849F08C-C557-2342-B3F9-92A707DF7491}" type="presParOf" srcId="{E01D421B-F5D3-8D40-A19E-BF7BCC46DFD3}" destId="{A1C91DE6-B268-0148-A2D5-50989067E36E}" srcOrd="0" destOrd="0" presId="urn:microsoft.com/office/officeart/2005/8/layout/process1"/>
    <dgm:cxn modelId="{CD075DB1-0FD0-664E-93A0-F68D4B867E75}" type="presParOf" srcId="{3092ED1D-5E13-4740-89DC-81728531D5C9}" destId="{A26D0CD7-9192-C242-AF41-D89D8288EBD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3E350-1CC7-7342-B41B-6391D56185D4}">
      <dsp:nvSpPr>
        <dsp:cNvPr id="0" name=""/>
        <dsp:cNvSpPr/>
      </dsp:nvSpPr>
      <dsp:spPr>
        <a:xfrm>
          <a:off x="1208019" y="2152"/>
          <a:ext cx="2583805" cy="12919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900" kern="1200" dirty="0" err="1"/>
            <a:t>Temeljne</a:t>
          </a:r>
          <a:r>
            <a:rPr lang="de-DE" sz="3900" kern="1200" dirty="0"/>
            <a:t> pravice</a:t>
          </a:r>
        </a:p>
      </dsp:txBody>
      <dsp:txXfrm>
        <a:off x="1245858" y="39991"/>
        <a:ext cx="2508127" cy="1216224"/>
      </dsp:txXfrm>
    </dsp:sp>
    <dsp:sp modelId="{270B03F4-4370-D646-8B66-F715B08F5F4B}">
      <dsp:nvSpPr>
        <dsp:cNvPr id="0" name=""/>
        <dsp:cNvSpPr/>
      </dsp:nvSpPr>
      <dsp:spPr>
        <a:xfrm>
          <a:off x="1466399" y="1294054"/>
          <a:ext cx="258380" cy="96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26"/>
              </a:lnTo>
              <a:lnTo>
                <a:pt x="258380" y="9689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DBA9EA-8529-B044-8DC1-F22F3CCD7F1A}">
      <dsp:nvSpPr>
        <dsp:cNvPr id="0" name=""/>
        <dsp:cNvSpPr/>
      </dsp:nvSpPr>
      <dsp:spPr>
        <a:xfrm>
          <a:off x="1724780" y="1617030"/>
          <a:ext cx="2067044" cy="12919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/>
            <a:t>EU</a:t>
          </a:r>
        </a:p>
      </dsp:txBody>
      <dsp:txXfrm>
        <a:off x="1762619" y="1654869"/>
        <a:ext cx="1991366" cy="1216224"/>
      </dsp:txXfrm>
    </dsp:sp>
    <dsp:sp modelId="{44B74F57-8489-8241-82EC-9E237DC4BFEB}">
      <dsp:nvSpPr>
        <dsp:cNvPr id="0" name=""/>
        <dsp:cNvSpPr/>
      </dsp:nvSpPr>
      <dsp:spPr>
        <a:xfrm>
          <a:off x="4437775" y="2152"/>
          <a:ext cx="2583805" cy="12919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900" kern="1200" dirty="0" err="1"/>
            <a:t>Človekove</a:t>
          </a:r>
          <a:r>
            <a:rPr lang="de-DE" sz="3900" kern="1200" dirty="0"/>
            <a:t> pravice</a:t>
          </a:r>
        </a:p>
      </dsp:txBody>
      <dsp:txXfrm>
        <a:off x="4475614" y="39991"/>
        <a:ext cx="2508127" cy="1216224"/>
      </dsp:txXfrm>
    </dsp:sp>
    <dsp:sp modelId="{C5B278ED-7F98-2F42-8558-621431713176}">
      <dsp:nvSpPr>
        <dsp:cNvPr id="0" name=""/>
        <dsp:cNvSpPr/>
      </dsp:nvSpPr>
      <dsp:spPr>
        <a:xfrm>
          <a:off x="4696156" y="1294054"/>
          <a:ext cx="258380" cy="96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26"/>
              </a:lnTo>
              <a:lnTo>
                <a:pt x="258380" y="9689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D2E12A-B372-7045-8744-481538B6E5E0}">
      <dsp:nvSpPr>
        <dsp:cNvPr id="0" name=""/>
        <dsp:cNvSpPr/>
      </dsp:nvSpPr>
      <dsp:spPr>
        <a:xfrm>
          <a:off x="4954536" y="1617030"/>
          <a:ext cx="2067044" cy="12919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 err="1">
              <a:solidFill>
                <a:srgbClr val="C00000"/>
              </a:solidFill>
            </a:rPr>
            <a:t>Države</a:t>
          </a:r>
          <a:r>
            <a:rPr lang="de-DE" sz="2400" kern="1200" dirty="0"/>
            <a:t> (</a:t>
          </a:r>
          <a:r>
            <a:rPr lang="de-DE" sz="2400" kern="1200" dirty="0" err="1"/>
            <a:t>ustave</a:t>
          </a:r>
          <a:r>
            <a:rPr lang="de-DE" sz="2400" kern="1200" dirty="0"/>
            <a:t>)</a:t>
          </a:r>
        </a:p>
      </dsp:txBody>
      <dsp:txXfrm>
        <a:off x="4992375" y="1654869"/>
        <a:ext cx="1991366" cy="1216224"/>
      </dsp:txXfrm>
    </dsp:sp>
    <dsp:sp modelId="{FD604DC9-B67E-3D41-9BD0-5683FB338FA2}">
      <dsp:nvSpPr>
        <dsp:cNvPr id="0" name=""/>
        <dsp:cNvSpPr/>
      </dsp:nvSpPr>
      <dsp:spPr>
        <a:xfrm>
          <a:off x="4696156" y="1294054"/>
          <a:ext cx="258380" cy="258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3805"/>
              </a:lnTo>
              <a:lnTo>
                <a:pt x="258380" y="2583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737D62-6AEA-DA48-B7B2-0400497AC350}">
      <dsp:nvSpPr>
        <dsp:cNvPr id="0" name=""/>
        <dsp:cNvSpPr/>
      </dsp:nvSpPr>
      <dsp:spPr>
        <a:xfrm>
          <a:off x="4954536" y="3231908"/>
          <a:ext cx="2067044" cy="12919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 err="1">
              <a:solidFill>
                <a:srgbClr val="C00000"/>
              </a:solidFill>
            </a:rPr>
            <a:t>Svet</a:t>
          </a:r>
          <a:r>
            <a:rPr lang="de-DE" sz="2400" b="1" kern="1200" dirty="0">
              <a:solidFill>
                <a:srgbClr val="C00000"/>
              </a:solidFill>
            </a:rPr>
            <a:t> </a:t>
          </a:r>
          <a:r>
            <a:rPr lang="de-DE" sz="2400" b="1" kern="1200" dirty="0" err="1">
              <a:solidFill>
                <a:srgbClr val="C00000"/>
              </a:solidFill>
            </a:rPr>
            <a:t>Evrope</a:t>
          </a:r>
          <a:r>
            <a:rPr lang="de-DE" sz="2400" b="1" kern="1200" dirty="0">
              <a:solidFill>
                <a:srgbClr val="C00000"/>
              </a:solidFill>
            </a:rPr>
            <a:t>, </a:t>
          </a:r>
          <a:r>
            <a:rPr lang="de-DE" sz="2400" kern="1200" dirty="0" err="1"/>
            <a:t>Strasburg</a:t>
          </a:r>
          <a:endParaRPr lang="de-DE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(EKČP)</a:t>
          </a:r>
        </a:p>
      </dsp:txBody>
      <dsp:txXfrm>
        <a:off x="4992375" y="3269747"/>
        <a:ext cx="1991366" cy="1216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044DA-4C4B-6443-9A7C-8642DC4E81CC}">
      <dsp:nvSpPr>
        <dsp:cNvPr id="0" name=""/>
        <dsp:cNvSpPr/>
      </dsp:nvSpPr>
      <dsp:spPr>
        <a:xfrm>
          <a:off x="7088" y="0"/>
          <a:ext cx="2118610" cy="122870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800" kern="1200" dirty="0" err="1"/>
            <a:t>zdravniki</a:t>
          </a:r>
          <a:endParaRPr lang="de-DE" sz="3800" kern="1200" dirty="0"/>
        </a:p>
      </dsp:txBody>
      <dsp:txXfrm>
        <a:off x="43076" y="35988"/>
        <a:ext cx="2046634" cy="1156731"/>
      </dsp:txXfrm>
    </dsp:sp>
    <dsp:sp modelId="{9BFFBD76-6148-5F46-992D-16C7546B814C}">
      <dsp:nvSpPr>
        <dsp:cNvPr id="0" name=""/>
        <dsp:cNvSpPr/>
      </dsp:nvSpPr>
      <dsp:spPr>
        <a:xfrm>
          <a:off x="2337559" y="351645"/>
          <a:ext cx="449145" cy="5254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200" kern="1200"/>
        </a:p>
      </dsp:txBody>
      <dsp:txXfrm>
        <a:off x="2337559" y="456728"/>
        <a:ext cx="314402" cy="315249"/>
      </dsp:txXfrm>
    </dsp:sp>
    <dsp:sp modelId="{9BD066D0-A88D-D84C-9BAD-ABADC47C6E9B}">
      <dsp:nvSpPr>
        <dsp:cNvPr id="0" name=""/>
        <dsp:cNvSpPr/>
      </dsp:nvSpPr>
      <dsp:spPr>
        <a:xfrm>
          <a:off x="2973142" y="0"/>
          <a:ext cx="2118610" cy="122870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800" kern="1200" dirty="0" err="1"/>
            <a:t>politika</a:t>
          </a:r>
          <a:endParaRPr lang="de-DE" sz="3800" kern="1200" dirty="0"/>
        </a:p>
      </dsp:txBody>
      <dsp:txXfrm>
        <a:off x="3009130" y="35988"/>
        <a:ext cx="2046634" cy="1156731"/>
      </dsp:txXfrm>
    </dsp:sp>
    <dsp:sp modelId="{E01D421B-F5D3-8D40-A19E-BF7BCC46DFD3}">
      <dsp:nvSpPr>
        <dsp:cNvPr id="0" name=""/>
        <dsp:cNvSpPr/>
      </dsp:nvSpPr>
      <dsp:spPr>
        <a:xfrm>
          <a:off x="5303614" y="351645"/>
          <a:ext cx="449145" cy="5254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200" kern="1200"/>
        </a:p>
      </dsp:txBody>
      <dsp:txXfrm>
        <a:off x="5303614" y="456728"/>
        <a:ext cx="314402" cy="315249"/>
      </dsp:txXfrm>
    </dsp:sp>
    <dsp:sp modelId="{A26D0CD7-9192-C242-AF41-D89D8288EBDC}">
      <dsp:nvSpPr>
        <dsp:cNvPr id="0" name=""/>
        <dsp:cNvSpPr/>
      </dsp:nvSpPr>
      <dsp:spPr>
        <a:xfrm>
          <a:off x="5939197" y="0"/>
          <a:ext cx="2118610" cy="122870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800" kern="1200" dirty="0" err="1"/>
            <a:t>sodstvo</a:t>
          </a:r>
          <a:endParaRPr lang="de-DE" sz="3800" kern="1200" dirty="0"/>
        </a:p>
      </dsp:txBody>
      <dsp:txXfrm>
        <a:off x="5975185" y="35988"/>
        <a:ext cx="2046634" cy="1156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E4CFC-4369-491F-93C6-13B80F8C49E9}" type="datetimeFigureOut">
              <a:rPr lang="de-AT" smtClean="0"/>
              <a:t>26.04.22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8CAE8-531E-42A5-8629-3588B3D2C80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2425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DFAD0-F15F-47D6-A3AD-3F17A49D11FE}" type="datetimeFigureOut">
              <a:rPr lang="de-AT" smtClean="0"/>
              <a:t>26.04.22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6CFAE-9A09-4775-86BE-268154022F0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293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7713" indent="-287338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0938" indent="-230188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BE38A0-4A9D-4D0E-8E3E-19F3012293F7}" type="slidenum">
              <a:rPr lang="fr-BE" altLang="de-DE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fr-BE" altLang="de-DE">
              <a:solidFill>
                <a:prstClr val="black"/>
              </a:solidFill>
            </a:endParaRPr>
          </a:p>
        </p:txBody>
      </p:sp>
      <p:sp>
        <p:nvSpPr>
          <p:cNvPr id="475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475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298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6CFAE-9A09-4775-86BE-268154022F0B}" type="slidenum">
              <a:rPr lang="de-AT" smtClean="0"/>
              <a:t>50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86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0868-ACF3-B94E-A2B3-16B803BE593C}" type="datetime1">
              <a:rPr lang="de-DE" smtClean="0"/>
              <a:t>26.04.22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Trstenjak, Copyright! Reproduction and citation forbidden without the consent of the author.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D715-339E-4A24-8930-4BB6C9CA2BE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2707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D7DE-DA13-9A40-AE1C-8607A8C5BF0A}" type="datetime1">
              <a:rPr lang="de-DE" smtClean="0"/>
              <a:t>26.04.22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Trstenjak, Copyright! Reproduction and citation forbidden without the consent of the author.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D715-339E-4A24-8930-4BB6C9CA2BE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483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AD76C-EEF9-3B4E-8E62-AFE27C480C0E}" type="datetime1">
              <a:rPr lang="de-DE" smtClean="0"/>
              <a:t>26.04.22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Trstenjak, Copyright! Reproduction and citation forbidden without the consent of the author.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D715-339E-4A24-8930-4BB6C9CA2BE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17787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DCFBF-25F0-6B40-BCFF-D0904AFDA3C7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26.04.22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667AB-0B19-40EA-955E-43786126A7C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86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A675B-1EEA-9743-BB62-FF356C5C887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26.04.22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D7EA4-B7E1-4234-84E3-4AEA28FAF0D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882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6317E-7246-1C4D-9B53-648FEA460594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26.04.22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FD973-A144-48CA-96F1-B09FE4EA743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40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B86FC-D1C0-5341-86F1-B7DC02682BE7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26.04.22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D5C19-0F46-41DD-8B4F-165414D1EE1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66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24FB5-7528-FF4C-A678-39C61C5F868E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26.04.22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2E15B-4252-4865-B9E9-719AAED28F8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33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6AACF-39D1-B345-9FC6-EEA5202C5E33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26.04.22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5C93-292B-4911-AA01-FA605278066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06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FADCD-0288-C84C-98C9-8F76DDE64B97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26.04.22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B69FE-2BBC-4F22-A776-597FE638B9C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79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7DE6B-4079-7040-8A9E-A17F414F2920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26.04.22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ED685-7FBC-41E9-939E-03FAB137898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30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6655-E916-5649-80A0-2AD2480FB1D5}" type="datetime1">
              <a:rPr lang="de-DE" smtClean="0"/>
              <a:t>26.04.22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Trstenjak, Copyright! Reproduction and citation forbidden without the consent of the author.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D715-339E-4A24-8930-4BB6C9CA2BE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99810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615E7-94A6-0245-BF6B-3DF4CDB54DF0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26.04.22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B50C6-9194-4B77-BBCA-F29D2CFF291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50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4FC44-786E-AC41-A6B5-C78CB4464AD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26.04.22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1EBDF-30FE-494E-BACB-7681E3E1F41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06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6A8B3-4D51-A544-9A10-A2E115E4953F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26.04.22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12A50-09AE-4B1C-BBE4-11ED2414A0C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40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7CD1-B6EE-8A4D-848A-BFECB5AB7D7E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26.04.22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790E5-BD5C-4C91-905D-078D04E92A8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015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341AF-BA35-2444-86C5-1FD5C4651A82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26.04.22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18CDD-D745-4F31-8FDC-9D9E49D69D0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172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A28FF214-17C7-6741-8033-E1190BB4F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164BA74-C68F-1D4A-90D6-792C3AE90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Prof.dr. V. Trstenjak: Avtorsko zaščiteno. Citiranje in razmnoževanje dovoljeno le s soglasjem avtorice.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6CA4EF1-460D-F042-93DD-0DD4B843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6F972-0AAA-F34C-A0BD-906ABF298EEC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189879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A95A43-3876-F841-92EA-D37E887B146A}" type="datetime1">
              <a:rPr lang="de-DE" smtClean="0"/>
              <a:t>26.04.22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Prof. Trstenjak, Copyright! Reproduction and citation forbidden without the consent of the author.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EF01013-ECDF-47F4-889B-80EEF6C8E6D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337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4FFB254-DC60-E649-9572-4CE896A83C7E}" type="datetime1">
              <a:rPr lang="de-DE" smtClean="0"/>
              <a:t>26.04.22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Prof. Trstenjak, Copyright! Reproduction and citation forbidden without the consent of the author.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AD5AFF-49DD-447A-AE94-0E74D1D9009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98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3C043E4-80D3-E048-A20C-D5F343BF9E6B}" type="datetime1">
              <a:rPr lang="de-DE" smtClean="0"/>
              <a:t>26.04.22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Prof. Trstenjak, Copyright! Reproduction and citation forbidden without the consent of the author.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95F7F07-CA04-4F65-8556-AD7C97285A4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6760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C675382-0E12-7546-903E-1E1B77F46703}" type="datetime1">
              <a:rPr lang="de-DE" smtClean="0"/>
              <a:t>26.04.22</a:t>
            </a:fld>
            <a:endParaRPr lang="en-GB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Prof. Trstenjak, Copyright! Reproduction and citation forbidden without the consent of the author.</a:t>
            </a: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F896586-46FA-44D3-8D6E-637AD7A2621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35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1B1F-FD48-8A4F-AC31-B2CF1746CDA2}" type="datetime1">
              <a:rPr lang="de-DE" smtClean="0"/>
              <a:t>26.04.22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Trstenjak, Copyright! Reproduction and citation forbidden without the consent of the author.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D715-339E-4A24-8930-4BB6C9CA2BE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740290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9A27E8F-020A-814B-B4B3-17535DEE5578}" type="datetime1">
              <a:rPr lang="de-DE" smtClean="0"/>
              <a:t>26.04.22</a:t>
            </a:fld>
            <a:endParaRPr lang="en-GB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Prof. Trstenjak, Copyright! Reproduction and citation forbidden without the consent of the author.</a:t>
            </a:r>
            <a:endParaRPr lang="en-GB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CA033C9-B1D7-4B9D-9419-CDB7FFB00AC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560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D8C4B90-30D1-E146-B5F1-7B40CE59FE20}" type="datetime1">
              <a:rPr lang="de-DE" smtClean="0"/>
              <a:t>26.04.22</a:t>
            </a:fld>
            <a:endParaRPr lang="en-GB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Prof. Trstenjak, Copyright! Reproduction and citation forbidden without the consent of the author.</a:t>
            </a:r>
            <a:endParaRPr lang="en-GB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FFBFC62-DFAC-4A51-B1D9-198665DDB86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019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5D62A99-053D-7B46-A481-3339E7B99B3D}" type="datetime1">
              <a:rPr lang="de-DE" smtClean="0"/>
              <a:t>26.04.22</a:t>
            </a:fld>
            <a:endParaRPr lang="en-GB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Prof. Trstenjak, Copyright! Reproduction and citation forbidden without the consent of the author.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302A681-1A4F-40F8-8ABC-6E58A6CCBEA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3709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C036C27-71E4-354C-BC32-CE97FA5A0FFF}" type="datetime1">
              <a:rPr lang="de-DE" smtClean="0"/>
              <a:t>26.04.22</a:t>
            </a:fld>
            <a:endParaRPr lang="en-GB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Prof. Trstenjak, Copyright! Reproduction and citation forbidden without the consent of the author.</a:t>
            </a: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58D9B0F-3055-4C5B-A063-61281CEF5E5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949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E578AF3-D30B-D148-AF08-B7B3B92A32E5}" type="datetime1">
              <a:rPr lang="de-DE" smtClean="0"/>
              <a:t>26.04.22</a:t>
            </a:fld>
            <a:endParaRPr lang="en-GB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Prof. Trstenjak, Copyright! Reproduction and citation forbidden without the consent of the author.</a:t>
            </a: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8C7C48A-0E85-46F7-817B-CBAAFF96EBA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5278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FB277E0-B18A-6547-B46F-675535930043}" type="datetime1">
              <a:rPr lang="de-DE" smtClean="0"/>
              <a:t>26.04.22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Prof. Trstenjak, Copyright! Reproduction and citation forbidden without the consent of the author.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A1186B2-AE89-488A-9B03-FF999817B79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2618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A5E1980-A134-0A4C-91E5-16D096C3A508}" type="datetime1">
              <a:rPr lang="de-DE" smtClean="0"/>
              <a:t>26.04.22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Prof. Trstenjak, Copyright! Reproduction and citation forbidden without the consent of the author.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CDEB76D-29CB-4526-B284-D66BB2D412D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0863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76B1C80-35EA-DF47-A091-DEBED78E0485}" type="datetime1">
              <a:rPr lang="de-DE" smtClean="0"/>
              <a:t>26.04.22</a:t>
            </a:fld>
            <a:endParaRPr lang="en-GB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Prof. Trstenjak, Copyright! Reproduction and citation forbidden without the consent of the author.</a:t>
            </a:r>
            <a:endParaRPr lang="en-GB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35DD761-5617-4821-97A2-26531A44930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1050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1D9B8-F84C-FD44-8A6A-42CE5B09C1E6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26.04.22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667AB-0B19-40EA-955E-43786126A7C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6686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33FB6-0DA6-4E41-8167-863281F9580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26.04.22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D7EA4-B7E1-4234-84E3-4AEA28FAF0D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79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7F53-E483-BB4C-B8A4-85B71FF96C8A}" type="datetime1">
              <a:rPr lang="de-DE" smtClean="0"/>
              <a:t>26.04.22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Trstenjak, Copyright! Reproduction and citation forbidden without the consent of the author.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D715-339E-4A24-8930-4BB6C9CA2BE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33607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33381-D88A-3B45-8C32-E277D484AD73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26.04.22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FD973-A144-48CA-96F1-B09FE4EA743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718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0FBAB-4567-9245-8AC0-69A5124989CD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26.04.22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D5C19-0F46-41DD-8B4F-165414D1EE1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154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8DAE7-A533-B94A-B5A8-C2CECCB98C2E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26.04.22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2E15B-4252-4865-B9E9-719AAED28F8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662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5DE62-AA29-9249-BAEA-A12A14DFCAB5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26.04.22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5C93-292B-4911-AA01-FA605278066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362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7D9F0-B574-F54C-9684-AAACFB08BC76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26.04.22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B69FE-2BBC-4F22-A776-597FE638B9C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762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18E77-D7D9-6D4E-9DD2-B030DCC4F2F4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26.04.22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ED685-7FBC-41E9-939E-03FAB137898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3592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0511A-C906-B845-9E5E-1FA97F64CAB2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26.04.22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B50C6-9194-4B77-BBCA-F29D2CFF291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697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B0BD2-E85A-6249-85D3-3BA48B38A8D3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26.04.22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1EBDF-30FE-494E-BACB-7681E3E1F41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720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1757C-149F-A846-92BF-4B70AEA0CC1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26.04.22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12A50-09AE-4B1C-BBE4-11ED2414A0C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889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F1C85-406B-6441-A5CD-4B920E595640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26.04.22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9E595-4C0A-4920-B2F1-D208A366216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8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D1BAF-9AD7-174A-BFC4-371945D40C82}" type="datetime1">
              <a:rPr lang="de-DE" smtClean="0"/>
              <a:t>26.04.22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Trstenjak, Copyright! Reproduction and citation forbidden without the consent of the author.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D715-339E-4A24-8930-4BB6C9CA2BE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994997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58ABE-54FA-2945-8844-A2C877998415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26.04.22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790E5-BD5C-4C91-905D-078D04E92A8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078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0ED23-A15A-9A42-8BB7-495D949CCF16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26.04.22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18CDD-D745-4F31-8FDC-9D9E49D69D0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0378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" name="Freeform 6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9412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9412 w 5740"/>
                <a:gd name="T7" fmla="*/ 0 h 4316"/>
                <a:gd name="T8" fmla="*/ 9412 w 5740"/>
                <a:gd name="T9" fmla="*/ 0 h 4316"/>
                <a:gd name="T10" fmla="*/ 9412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AT" b="1">
                <a:solidFill>
                  <a:srgbClr val="008AE8"/>
                </a:solidFill>
                <a:latin typeface="Arial" charset="0"/>
              </a:endParaRPr>
            </a:p>
          </p:txBody>
        </p:sp>
        <p:grpSp>
          <p:nvGrpSpPr>
            <p:cNvPr id="5" name="Group 7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6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rgbClr val="007CC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rgbClr val="007CCF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4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5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6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rgbClr val="0080D7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de-DE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8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rgbClr val="0077C8"/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rgbClr val="0077C8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rgbClr val="007CCF"/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rgbClr val="0077C8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rgbClr val="0080D7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rgbClr val="0077C8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rgbClr val="007CC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rgbClr val="007CC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AT" b="1">
                  <a:solidFill>
                    <a:srgbClr val="008AE8"/>
                  </a:solidFill>
                  <a:latin typeface="Arial" charset="0"/>
                </a:endParaRPr>
              </a:p>
            </p:txBody>
          </p:sp>
          <p:sp>
            <p:nvSpPr>
              <p:cNvPr id="51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AT" b="1">
                  <a:solidFill>
                    <a:srgbClr val="008AE8"/>
                  </a:solidFill>
                  <a:latin typeface="Arial" charset="0"/>
                </a:endParaRPr>
              </a:p>
            </p:txBody>
          </p:sp>
          <p:sp>
            <p:nvSpPr>
              <p:cNvPr id="52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3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AT" b="1">
                  <a:solidFill>
                    <a:srgbClr val="008AE8"/>
                  </a:solidFill>
                  <a:latin typeface="Arial" charset="0"/>
                </a:endParaRPr>
              </a:p>
            </p:txBody>
          </p:sp>
        </p:grpSp>
        <p:grpSp>
          <p:nvGrpSpPr>
            <p:cNvPr id="7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1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5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6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7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8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AT" b="1">
                  <a:solidFill>
                    <a:srgbClr val="008AE8"/>
                  </a:solidFill>
                  <a:latin typeface="Arial" charset="0"/>
                </a:endParaRPr>
              </a:p>
            </p:txBody>
          </p:sp>
          <p:sp>
            <p:nvSpPr>
              <p:cNvPr id="29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0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rgbClr val="0080D7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rgbClr val="088CE5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rgbClr val="0080D7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de-DE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9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367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367 w 382"/>
                  <a:gd name="T19" fmla="*/ 96 h 96"/>
                  <a:gd name="T20" fmla="*/ 421 w 382"/>
                  <a:gd name="T21" fmla="*/ 90 h 96"/>
                  <a:gd name="T22" fmla="*/ 469 w 382"/>
                  <a:gd name="T23" fmla="*/ 84 h 96"/>
                  <a:gd name="T24" fmla="*/ 510 w 382"/>
                  <a:gd name="T25" fmla="*/ 66 h 96"/>
                  <a:gd name="T26" fmla="*/ 540 w 382"/>
                  <a:gd name="T27" fmla="*/ 42 h 96"/>
                  <a:gd name="T28" fmla="*/ 534 w 382"/>
                  <a:gd name="T29" fmla="*/ 42 h 96"/>
                  <a:gd name="T30" fmla="*/ 504 w 382"/>
                  <a:gd name="T31" fmla="*/ 66 h 96"/>
                  <a:gd name="T32" fmla="*/ 463 w 382"/>
                  <a:gd name="T33" fmla="*/ 78 h 96"/>
                  <a:gd name="T34" fmla="*/ 421 w 382"/>
                  <a:gd name="T35" fmla="*/ 90 h 96"/>
                  <a:gd name="T36" fmla="*/ 367 w 382"/>
                  <a:gd name="T37" fmla="*/ 96 h 96"/>
                  <a:gd name="T38" fmla="*/ 367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AT" b="1">
                  <a:solidFill>
                    <a:srgbClr val="008AE8"/>
                  </a:solidFill>
                  <a:latin typeface="Arial" charset="0"/>
                </a:endParaRPr>
              </a:p>
            </p:txBody>
          </p:sp>
          <p:sp>
            <p:nvSpPr>
              <p:cNvPr id="10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AT" b="1">
                  <a:solidFill>
                    <a:srgbClr val="008AE8"/>
                  </a:solidFill>
                  <a:latin typeface="Arial" charset="0"/>
                </a:endParaRPr>
              </a:p>
            </p:txBody>
          </p:sp>
          <p:sp>
            <p:nvSpPr>
              <p:cNvPr id="11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AT" b="1">
                  <a:solidFill>
                    <a:srgbClr val="008AE8"/>
                  </a:solidFill>
                  <a:latin typeface="Arial" charset="0"/>
                </a:endParaRPr>
              </a:p>
            </p:txBody>
          </p:sp>
          <p:sp>
            <p:nvSpPr>
              <p:cNvPr id="12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AT" b="1">
                  <a:solidFill>
                    <a:srgbClr val="008AE8"/>
                  </a:solidFill>
                  <a:latin typeface="Arial" charset="0"/>
                </a:endParaRPr>
              </a:p>
            </p:txBody>
          </p:sp>
          <p:sp>
            <p:nvSpPr>
              <p:cNvPr id="13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AT" b="1">
                  <a:solidFill>
                    <a:srgbClr val="008AE8"/>
                  </a:solidFill>
                  <a:latin typeface="Arial" charset="0"/>
                </a:endParaRPr>
              </a:p>
            </p:txBody>
          </p:sp>
          <p:sp>
            <p:nvSpPr>
              <p:cNvPr id="14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277 w 185"/>
                  <a:gd name="T5" fmla="*/ 36 h 210"/>
                  <a:gd name="T6" fmla="*/ 348 w 185"/>
                  <a:gd name="T7" fmla="*/ 72 h 210"/>
                  <a:gd name="T8" fmla="*/ 360 w 185"/>
                  <a:gd name="T9" fmla="*/ 90 h 210"/>
                  <a:gd name="T10" fmla="*/ 372 w 185"/>
                  <a:gd name="T11" fmla="*/ 114 h 210"/>
                  <a:gd name="T12" fmla="*/ 360 w 185"/>
                  <a:gd name="T13" fmla="*/ 138 h 210"/>
                  <a:gd name="T14" fmla="*/ 336 w 185"/>
                  <a:gd name="T15" fmla="*/ 162 h 210"/>
                  <a:gd name="T16" fmla="*/ 277 w 185"/>
                  <a:gd name="T17" fmla="*/ 180 h 210"/>
                  <a:gd name="T18" fmla="*/ 90 w 185"/>
                  <a:gd name="T19" fmla="*/ 198 h 210"/>
                  <a:gd name="T20" fmla="*/ 254 w 185"/>
                  <a:gd name="T21" fmla="*/ 210 h 210"/>
                  <a:gd name="T22" fmla="*/ 300 w 185"/>
                  <a:gd name="T23" fmla="*/ 192 h 210"/>
                  <a:gd name="T24" fmla="*/ 360 w 185"/>
                  <a:gd name="T25" fmla="*/ 168 h 210"/>
                  <a:gd name="T26" fmla="*/ 396 w 185"/>
                  <a:gd name="T27" fmla="*/ 144 h 210"/>
                  <a:gd name="T28" fmla="*/ 408 w 185"/>
                  <a:gd name="T29" fmla="*/ 114 h 210"/>
                  <a:gd name="T30" fmla="*/ 396 w 185"/>
                  <a:gd name="T31" fmla="*/ 90 h 210"/>
                  <a:gd name="T32" fmla="*/ 384 w 185"/>
                  <a:gd name="T33" fmla="*/ 66 h 210"/>
                  <a:gd name="T34" fmla="*/ 348 w 185"/>
                  <a:gd name="T35" fmla="*/ 48 h 210"/>
                  <a:gd name="T36" fmla="*/ 300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AT" b="1">
                  <a:solidFill>
                    <a:srgbClr val="008AE8"/>
                  </a:solidFill>
                  <a:latin typeface="Arial" charset="0"/>
                </a:endParaRPr>
              </a:p>
            </p:txBody>
          </p:sp>
          <p:sp>
            <p:nvSpPr>
              <p:cNvPr id="15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AT" b="1">
                  <a:solidFill>
                    <a:srgbClr val="008AE8"/>
                  </a:solidFill>
                  <a:latin typeface="Arial" charset="0"/>
                </a:endParaRPr>
              </a:p>
            </p:txBody>
          </p:sp>
          <p:grpSp>
            <p:nvGrpSpPr>
              <p:cNvPr id="16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7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de-DE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de-DE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de-DE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de-DE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163" name="Rectangle 67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67" name="Rectangle 7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72450" y="6245225"/>
            <a:ext cx="792163" cy="476250"/>
          </a:xfrm>
        </p:spPr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400" b="1">
                <a:solidFill>
                  <a:srgbClr val="CCECFF">
                    <a:lumMod val="10000"/>
                  </a:srgbClr>
                </a:solidFill>
              </a:defRPr>
            </a:lvl1pPr>
          </a:lstStyle>
          <a:p>
            <a:pPr>
              <a:defRPr/>
            </a:pPr>
            <a:fld id="{5B669E7D-9ADA-4AE9-9DD4-AD1D08BF045D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8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250825" y="6381750"/>
            <a:ext cx="7850188" cy="339725"/>
          </a:xfrm>
        </p:spPr>
        <p:txBody>
          <a:bodyPr/>
          <a:lstStyle>
            <a:lvl1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000" b="1">
                <a:solidFill>
                  <a:srgbClr val="CCECFF">
                    <a:lumMod val="10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Prof. Trstenjak, Copyright! Reproduction and citation forbidden without the consent of the author.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083072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9412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9412 w 5740"/>
                <a:gd name="T7" fmla="*/ 0 h 4316"/>
                <a:gd name="T8" fmla="*/ 9412 w 5740"/>
                <a:gd name="T9" fmla="*/ 0 h 4316"/>
                <a:gd name="T10" fmla="*/ 9412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AT" b="1">
                <a:solidFill>
                  <a:srgbClr val="008AE8"/>
                </a:solidFill>
                <a:latin typeface="Arial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rgbClr val="007CC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rgbClr val="007CCF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rgbClr val="0080D7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de-DE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rgbClr val="0077C8"/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rgbClr val="0077C8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rgbClr val="007CCF"/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rgbClr val="0077C8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rgbClr val="0080D7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rgbClr val="0077C8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rgbClr val="007CC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rgbClr val="007CC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AT" b="1">
                  <a:solidFill>
                    <a:srgbClr val="008AE8"/>
                  </a:solidFill>
                  <a:latin typeface="Arial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AT" b="1">
                  <a:solidFill>
                    <a:srgbClr val="008AE8"/>
                  </a:solidFill>
                  <a:latin typeface="Arial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AT" b="1">
                  <a:solidFill>
                    <a:srgbClr val="008AE8"/>
                  </a:solidFill>
                  <a:latin typeface="Arial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AT" b="1">
                  <a:solidFill>
                    <a:srgbClr val="008AE8"/>
                  </a:solidFill>
                  <a:latin typeface="Arial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rgbClr val="0080D7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rgbClr val="088CE5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rgbClr val="0080D7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de-DE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367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367 w 382"/>
                  <a:gd name="T19" fmla="*/ 96 h 96"/>
                  <a:gd name="T20" fmla="*/ 421 w 382"/>
                  <a:gd name="T21" fmla="*/ 90 h 96"/>
                  <a:gd name="T22" fmla="*/ 469 w 382"/>
                  <a:gd name="T23" fmla="*/ 84 h 96"/>
                  <a:gd name="T24" fmla="*/ 510 w 382"/>
                  <a:gd name="T25" fmla="*/ 66 h 96"/>
                  <a:gd name="T26" fmla="*/ 540 w 382"/>
                  <a:gd name="T27" fmla="*/ 42 h 96"/>
                  <a:gd name="T28" fmla="*/ 534 w 382"/>
                  <a:gd name="T29" fmla="*/ 42 h 96"/>
                  <a:gd name="T30" fmla="*/ 504 w 382"/>
                  <a:gd name="T31" fmla="*/ 66 h 96"/>
                  <a:gd name="T32" fmla="*/ 463 w 382"/>
                  <a:gd name="T33" fmla="*/ 78 h 96"/>
                  <a:gd name="T34" fmla="*/ 421 w 382"/>
                  <a:gd name="T35" fmla="*/ 90 h 96"/>
                  <a:gd name="T36" fmla="*/ 367 w 382"/>
                  <a:gd name="T37" fmla="*/ 96 h 96"/>
                  <a:gd name="T38" fmla="*/ 367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AT" b="1">
                  <a:solidFill>
                    <a:srgbClr val="008AE8"/>
                  </a:solidFill>
                  <a:latin typeface="Arial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AT" b="1">
                  <a:solidFill>
                    <a:srgbClr val="008AE8"/>
                  </a:solidFill>
                  <a:latin typeface="Arial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AT" b="1">
                  <a:solidFill>
                    <a:srgbClr val="008AE8"/>
                  </a:solidFill>
                  <a:latin typeface="Arial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AT" b="1">
                  <a:solidFill>
                    <a:srgbClr val="008AE8"/>
                  </a:solidFill>
                  <a:latin typeface="Arial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AT" b="1">
                  <a:solidFill>
                    <a:srgbClr val="008AE8"/>
                  </a:solidFill>
                  <a:latin typeface="Arial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277 w 185"/>
                  <a:gd name="T5" fmla="*/ 36 h 210"/>
                  <a:gd name="T6" fmla="*/ 348 w 185"/>
                  <a:gd name="T7" fmla="*/ 72 h 210"/>
                  <a:gd name="T8" fmla="*/ 360 w 185"/>
                  <a:gd name="T9" fmla="*/ 90 h 210"/>
                  <a:gd name="T10" fmla="*/ 372 w 185"/>
                  <a:gd name="T11" fmla="*/ 114 h 210"/>
                  <a:gd name="T12" fmla="*/ 360 w 185"/>
                  <a:gd name="T13" fmla="*/ 138 h 210"/>
                  <a:gd name="T14" fmla="*/ 336 w 185"/>
                  <a:gd name="T15" fmla="*/ 162 h 210"/>
                  <a:gd name="T16" fmla="*/ 277 w 185"/>
                  <a:gd name="T17" fmla="*/ 180 h 210"/>
                  <a:gd name="T18" fmla="*/ 90 w 185"/>
                  <a:gd name="T19" fmla="*/ 198 h 210"/>
                  <a:gd name="T20" fmla="*/ 254 w 185"/>
                  <a:gd name="T21" fmla="*/ 210 h 210"/>
                  <a:gd name="T22" fmla="*/ 300 w 185"/>
                  <a:gd name="T23" fmla="*/ 192 h 210"/>
                  <a:gd name="T24" fmla="*/ 360 w 185"/>
                  <a:gd name="T25" fmla="*/ 168 h 210"/>
                  <a:gd name="T26" fmla="*/ 396 w 185"/>
                  <a:gd name="T27" fmla="*/ 144 h 210"/>
                  <a:gd name="T28" fmla="*/ 408 w 185"/>
                  <a:gd name="T29" fmla="*/ 114 h 210"/>
                  <a:gd name="T30" fmla="*/ 396 w 185"/>
                  <a:gd name="T31" fmla="*/ 90 h 210"/>
                  <a:gd name="T32" fmla="*/ 384 w 185"/>
                  <a:gd name="T33" fmla="*/ 66 h 210"/>
                  <a:gd name="T34" fmla="*/ 348 w 185"/>
                  <a:gd name="T35" fmla="*/ 48 h 210"/>
                  <a:gd name="T36" fmla="*/ 300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AT" b="1">
                  <a:solidFill>
                    <a:srgbClr val="008AE8"/>
                  </a:solidFill>
                  <a:latin typeface="Arial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AT" b="1">
                  <a:solidFill>
                    <a:srgbClr val="008AE8"/>
                  </a:solidFill>
                  <a:latin typeface="Arial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de-DE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de-DE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de-DE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de-DE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51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68" name="Rectangle 7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b="1">
                <a:solidFill>
                  <a:srgbClr val="CCECFF">
                    <a:lumMod val="10000"/>
                  </a:srgbClr>
                </a:solidFill>
                <a:effectLst/>
              </a:defRPr>
            </a:lvl1pPr>
          </a:lstStyle>
          <a:p>
            <a:pPr>
              <a:defRPr/>
            </a:pPr>
            <a:fld id="{00BA7E5C-A043-43B4-A844-2B84B613B6AC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9" name="Rectangle 7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b="1">
                <a:solidFill>
                  <a:srgbClr val="CCECFF">
                    <a:lumMod val="10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Prof. Trstenjak, Copyright! Reproduction and citation forbidden without the consent of the author.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8291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de-A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</p:spPr>
        <p:txBody>
          <a:bodyPr/>
          <a:lstStyle/>
          <a:p>
            <a:pPr lvl="0"/>
            <a:r>
              <a:rPr lang="de-AT"/>
              <a:t>Click to edit Master text styles</a:t>
            </a:r>
          </a:p>
          <a:p>
            <a:pPr lvl="1"/>
            <a:r>
              <a:rPr lang="de-AT"/>
              <a:t>Second level</a:t>
            </a:r>
          </a:p>
          <a:p>
            <a:pPr lvl="2"/>
            <a:r>
              <a:rPr lang="de-AT"/>
              <a:t>Third level</a:t>
            </a:r>
          </a:p>
          <a:p>
            <a:pPr lvl="3"/>
            <a:r>
              <a:rPr lang="de-AT"/>
              <a:t>Fourth level</a:t>
            </a:r>
          </a:p>
          <a:p>
            <a:pPr lvl="4"/>
            <a:r>
              <a:rPr lang="de-A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</p:spPr>
        <p:txBody>
          <a:bodyPr/>
          <a:lstStyle/>
          <a:p>
            <a:pPr lvl="0"/>
            <a:r>
              <a:rPr lang="de-AT"/>
              <a:t>Click to edit Master text styles</a:t>
            </a:r>
          </a:p>
          <a:p>
            <a:pPr lvl="1"/>
            <a:r>
              <a:rPr lang="de-AT"/>
              <a:t>Second level</a:t>
            </a:r>
          </a:p>
          <a:p>
            <a:pPr lvl="2"/>
            <a:r>
              <a:rPr lang="de-AT"/>
              <a:t>Third level</a:t>
            </a:r>
          </a:p>
          <a:p>
            <a:pPr lvl="3"/>
            <a:r>
              <a:rPr lang="de-AT"/>
              <a:t>Fourth level</a:t>
            </a:r>
          </a:p>
          <a:p>
            <a:pPr lvl="4"/>
            <a:r>
              <a:rPr lang="de-A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defTabSz="914400" hangingPunct="1">
              <a:lnSpc>
                <a:spcPct val="100000"/>
              </a:lnSpc>
              <a:buClrTx/>
              <a:buSzTx/>
              <a:buFontTx/>
              <a:buNone/>
              <a:defRPr b="0">
                <a:solidFill>
                  <a:srgbClr val="FFFFFF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BDAC77-CD7F-C04D-96B4-F96349595EC0}" type="datetime1">
              <a:rPr lang="de-DE" smtClean="0"/>
              <a:t>26.04.22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2613" y="6381750"/>
            <a:ext cx="8110537" cy="261938"/>
          </a:xfrm>
        </p:spPr>
        <p:txBody>
          <a:bodyPr/>
          <a:lstStyle>
            <a:lvl1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b="1">
                <a:solidFill>
                  <a:srgbClr val="CCECFF">
                    <a:lumMod val="10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Prof. Trstenjak, Copyright! Reproduction and citation forbidden without the consent of the author.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b="1">
                <a:solidFill>
                  <a:srgbClr val="CCECFF">
                    <a:lumMod val="10000"/>
                  </a:srgbClr>
                </a:solidFill>
              </a:defRPr>
            </a:lvl1pPr>
          </a:lstStyle>
          <a:p>
            <a:pPr>
              <a:defRPr/>
            </a:pPr>
            <a:fld id="{9D73FFD3-5FE2-4AA3-B4F8-915BC9DCE4C6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3203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de-A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</p:spPr>
        <p:txBody>
          <a:bodyPr/>
          <a:lstStyle/>
          <a:p>
            <a:pPr lvl="0"/>
            <a:r>
              <a:rPr lang="de-AT"/>
              <a:t>Click to edit Master text styles</a:t>
            </a:r>
          </a:p>
          <a:p>
            <a:pPr lvl="1"/>
            <a:r>
              <a:rPr lang="de-AT"/>
              <a:t>Second level</a:t>
            </a:r>
          </a:p>
          <a:p>
            <a:pPr lvl="2"/>
            <a:r>
              <a:rPr lang="de-AT"/>
              <a:t>Third level</a:t>
            </a:r>
          </a:p>
          <a:p>
            <a:pPr lvl="3"/>
            <a:r>
              <a:rPr lang="de-AT"/>
              <a:t>Fourth level</a:t>
            </a:r>
          </a:p>
          <a:p>
            <a:pPr lvl="4"/>
            <a:r>
              <a:rPr lang="de-A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</p:spPr>
        <p:txBody>
          <a:bodyPr/>
          <a:lstStyle/>
          <a:p>
            <a:pPr lvl="0"/>
            <a:r>
              <a:rPr lang="de-AT"/>
              <a:t>Click to edit Master text styles</a:t>
            </a:r>
          </a:p>
          <a:p>
            <a:pPr lvl="1"/>
            <a:r>
              <a:rPr lang="de-AT"/>
              <a:t>Second level</a:t>
            </a:r>
          </a:p>
          <a:p>
            <a:pPr lvl="2"/>
            <a:r>
              <a:rPr lang="de-AT"/>
              <a:t>Third level</a:t>
            </a:r>
          </a:p>
          <a:p>
            <a:pPr lvl="3"/>
            <a:r>
              <a:rPr lang="de-AT"/>
              <a:t>Fourth level</a:t>
            </a:r>
          </a:p>
          <a:p>
            <a:pPr lvl="4"/>
            <a:r>
              <a:rPr lang="de-AT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</p:spPr>
        <p:txBody>
          <a:bodyPr/>
          <a:lstStyle/>
          <a:p>
            <a:pPr lvl="0"/>
            <a:r>
              <a:rPr lang="de-AT"/>
              <a:t>Click to edit Master text styles</a:t>
            </a:r>
          </a:p>
          <a:p>
            <a:pPr lvl="1"/>
            <a:r>
              <a:rPr lang="de-AT"/>
              <a:t>Second level</a:t>
            </a:r>
          </a:p>
          <a:p>
            <a:pPr lvl="2"/>
            <a:r>
              <a:rPr lang="de-AT"/>
              <a:t>Third level</a:t>
            </a:r>
          </a:p>
          <a:p>
            <a:pPr lvl="3"/>
            <a:r>
              <a:rPr lang="de-AT"/>
              <a:t>Fourth level</a:t>
            </a:r>
          </a:p>
          <a:p>
            <a:pPr lvl="4"/>
            <a:r>
              <a:rPr lang="de-AT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defTabSz="914400" hangingPunct="1">
              <a:lnSpc>
                <a:spcPct val="100000"/>
              </a:lnSpc>
              <a:buClrTx/>
              <a:buSzTx/>
              <a:buFontTx/>
              <a:buNone/>
              <a:defRPr b="0">
                <a:solidFill>
                  <a:srgbClr val="FFFFFF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677EA4-7031-3E40-99B4-D9ABE198D499}" type="datetime1">
              <a:rPr lang="de-DE" smtClean="0"/>
              <a:t>26.04.22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82613" y="6381750"/>
            <a:ext cx="8110537" cy="261938"/>
          </a:xfrm>
        </p:spPr>
        <p:txBody>
          <a:bodyPr/>
          <a:lstStyle>
            <a:lvl1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b="1">
                <a:solidFill>
                  <a:srgbClr val="CCECFF">
                    <a:lumMod val="10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Prof. Trstenjak, Copyright! Reproduction and citation forbidden without the consent of the author.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b="1">
                <a:solidFill>
                  <a:srgbClr val="CCECFF">
                    <a:lumMod val="10000"/>
                  </a:srgbClr>
                </a:solidFill>
              </a:defRPr>
            </a:lvl1pPr>
          </a:lstStyle>
          <a:p>
            <a:pPr>
              <a:defRPr/>
            </a:pPr>
            <a:fld id="{84FA3332-EC5A-4AD7-B0FE-D84C8CA1959D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179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8FA5-3B85-D34E-9AC3-C3E61502B179}" type="datetime1">
              <a:rPr lang="de-DE" smtClean="0"/>
              <a:t>26.04.22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Trstenjak, Copyright! Reproduction and citation forbidden without the consent of the author.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D715-339E-4A24-8930-4BB6C9CA2BE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077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8B98-0147-064E-ADAA-21724A381436}" type="datetime1">
              <a:rPr lang="de-DE" smtClean="0"/>
              <a:t>26.04.22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Trstenjak, Copyright! Reproduction and citation forbidden without the consent of the author.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D715-339E-4A24-8930-4BB6C9CA2BE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1598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2ABD-9AD5-5F45-AECF-17779A6F239B}" type="datetime1">
              <a:rPr lang="de-DE" smtClean="0"/>
              <a:t>26.04.22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Trstenjak, Copyright! Reproduction and citation forbidden without the consent of the author.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D715-339E-4A24-8930-4BB6C9CA2BE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141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439B-7FB4-2E4A-854F-E471BCF22D1B}" type="datetime1">
              <a:rPr lang="de-DE" smtClean="0"/>
              <a:t>26.04.22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Trstenjak, Copyright! Reproduction and citation forbidden without the consent of the author.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D715-339E-4A24-8930-4BB6C9CA2BE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127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EB2CA-DBF1-8347-8843-4B8297D4BC8E}" type="datetime1">
              <a:rPr lang="de-DE" smtClean="0"/>
              <a:t>26.04.22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Prof. Trstenjak, Copyright! Reproduction and citation forbidden without the consent of the author.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6D715-339E-4A24-8930-4BB6C9CA2BE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714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de-AT" altLang="de-DE"/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de-AT" alt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E86E26-4D67-7446-A45E-6D8F2E3723A1}" type="datetime1">
              <a:rPr lang="de-DE" b="1" smtClean="0">
                <a:solidFill>
                  <a:prstClr val="black">
                    <a:tint val="75000"/>
                  </a:prstClr>
                </a:solidFill>
              </a:rPr>
              <a:t>26.04.22</a:t>
            </a:fld>
            <a:endParaRPr lang="en-GB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49CDA5-8492-4C80-9110-8FCDB3B72333}" type="slidenum">
              <a:rPr lang="en-GB" b="1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 b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0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767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de-AT" altLang="de-DE"/>
          </a:p>
        </p:txBody>
      </p:sp>
      <p:sp>
        <p:nvSpPr>
          <p:cNvPr id="2560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de-AT" alt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708860-DCDD-404E-9693-7DA69EB5C90F}" type="datetime1">
              <a:rPr lang="de-DE" smtClean="0">
                <a:latin typeface="Arial" charset="0"/>
              </a:rPr>
              <a:t>26.04.22</a:t>
            </a:fld>
            <a:endParaRPr lang="en-GB">
              <a:latin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latin typeface="Arial" charset="0"/>
              </a:rPr>
              <a:t>Prof. Trstenjak, Copyright! Reproduction and citation forbidden without the consent of the author.</a:t>
            </a:r>
            <a:endParaRPr lang="en-GB">
              <a:latin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1CF37A-C7FA-41FD-8B98-102E56255B0D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67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8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de-AT" altLang="de-DE"/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de-AT" alt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C7D35B-664A-D846-8C24-191A3AAB8FEE}" type="datetime1">
              <a:rPr lang="de-DE" b="1" smtClean="0">
                <a:solidFill>
                  <a:prstClr val="black">
                    <a:tint val="75000"/>
                  </a:prstClr>
                </a:solidFill>
              </a:rPr>
              <a:t>26.04.22</a:t>
            </a:fld>
            <a:endParaRPr lang="en-GB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49CDA5-8492-4C80-9110-8FCDB3B72333}" type="slidenum">
              <a:rPr lang="en-GB" b="1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 b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68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8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6300" y="6597650"/>
            <a:ext cx="647700" cy="1889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914400" hangingPunct="1">
              <a:lnSpc>
                <a:spcPct val="100000"/>
              </a:lnSpc>
              <a:buClrTx/>
              <a:buSzTx/>
              <a:buFontTx/>
              <a:buNone/>
              <a:defRPr sz="1000" b="0">
                <a:solidFill>
                  <a:srgbClr val="CCECFF">
                    <a:lumMod val="10000"/>
                  </a:srgbClr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CDA30B-D5DF-488D-A428-0BEF96E763F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 dirty="0"/>
          </a:p>
        </p:txBody>
      </p:sp>
      <p:sp>
        <p:nvSpPr>
          <p:cNvPr id="79943" name="Rectangle 7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524625"/>
            <a:ext cx="8064500" cy="2682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0" hangingPunct="0">
              <a:lnSpc>
                <a:spcPct val="100000"/>
              </a:lnSpc>
              <a:buClrTx/>
              <a:buSzTx/>
              <a:buFontTx/>
              <a:buNone/>
              <a:defRPr sz="800" b="0">
                <a:solidFill>
                  <a:srgbClr val="CCECFF">
                    <a:lumMod val="10000"/>
                  </a:srgbClr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Prof. Trstenjak, Copyright! Reproduction and citation forbidden without the consent of the author.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63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5" r:id="rId3"/>
    <p:sldLayoutId id="2147483766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f"/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49.tiff"/><Relationship Id="rId4" Type="http://schemas.openxmlformats.org/officeDocument/2006/relationships/image" Target="../media/image4.jpeg"/><Relationship Id="rId9" Type="http://schemas.microsoft.com/office/2007/relationships/diagramDrawing" Target="../diagrams/drawing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712968" cy="3411811"/>
          </a:xfrm>
        </p:spPr>
        <p:txBody>
          <a:bodyPr>
            <a:normAutofit fontScale="90000"/>
          </a:bodyPr>
          <a:lstStyle/>
          <a:p>
            <a:br>
              <a:rPr lang="de-AT" sz="2400" b="1" i="1" dirty="0">
                <a:solidFill>
                  <a:srgbClr val="7030A0"/>
                </a:solidFill>
                <a:effectLst/>
                <a:latin typeface="Times New Roman"/>
                <a:ea typeface="Calibri"/>
              </a:rPr>
            </a:br>
            <a:br>
              <a:rPr lang="de-AT" sz="2400" b="1" i="1" dirty="0">
                <a:solidFill>
                  <a:srgbClr val="7030A0"/>
                </a:solidFill>
                <a:effectLst/>
                <a:latin typeface="Times New Roman"/>
                <a:ea typeface="Calibri"/>
              </a:rPr>
            </a:br>
            <a:r>
              <a:rPr lang="de-AT" sz="2400" b="1" i="1" dirty="0" err="1">
                <a:solidFill>
                  <a:srgbClr val="7030A0"/>
                </a:solidFill>
                <a:effectLst/>
                <a:latin typeface="Times New Roman"/>
                <a:ea typeface="Calibri"/>
              </a:rPr>
              <a:t>Draft</a:t>
            </a:r>
            <a:r>
              <a:rPr lang="de-AT" sz="2400" b="1" i="1" dirty="0">
                <a:solidFill>
                  <a:srgbClr val="7030A0"/>
                </a:solidFill>
                <a:effectLst/>
                <a:latin typeface="Times New Roman"/>
                <a:ea typeface="Calibri"/>
              </a:rPr>
              <a:t>, 1.4.2022</a:t>
            </a:r>
            <a:br>
              <a:rPr lang="de-AT" sz="2400" b="1" i="1" dirty="0">
                <a:solidFill>
                  <a:srgbClr val="7030A0"/>
                </a:solidFill>
                <a:effectLst/>
                <a:latin typeface="Times New Roman"/>
                <a:ea typeface="Calibri"/>
              </a:rPr>
            </a:br>
            <a:br>
              <a:rPr lang="de-AT" sz="1800" b="1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</a:br>
            <a:br>
              <a:rPr lang="de-AT" sz="2400" b="1" i="1" dirty="0">
                <a:solidFill>
                  <a:srgbClr val="7030A0"/>
                </a:solidFill>
                <a:latin typeface="Times New Roman"/>
                <a:ea typeface="Calibri"/>
              </a:rPr>
            </a:br>
            <a:br>
              <a:rPr lang="de-AT" sz="3600" b="1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</a:br>
            <a:r>
              <a:rPr lang="de-AT" sz="3600" b="1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ČLOVEKOVE PRAVICE, </a:t>
            </a:r>
            <a:r>
              <a:rPr lang="de-AT" sz="3600" b="1" dirty="0">
                <a:solidFill>
                  <a:srgbClr val="FF0000"/>
                </a:solidFill>
                <a:latin typeface="Times New Roman"/>
                <a:ea typeface="Calibri"/>
              </a:rPr>
              <a:t>KORONA IN OBVEZNO CEPLJENJE</a:t>
            </a:r>
            <a:br>
              <a:rPr lang="de-AT" sz="3600" b="1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</a:br>
            <a:r>
              <a:rPr lang="de-AT" sz="3600" b="1" dirty="0" err="1">
                <a:solidFill>
                  <a:srgbClr val="FF0000"/>
                </a:solidFill>
                <a:effectLst/>
                <a:latin typeface="Times New Roman"/>
                <a:ea typeface="Calibri"/>
              </a:rPr>
              <a:t>Mandatory</a:t>
            </a:r>
            <a:r>
              <a:rPr lang="de-AT" sz="3600" b="1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de-AT" sz="3600" b="1" dirty="0" err="1">
                <a:solidFill>
                  <a:srgbClr val="FF0000"/>
                </a:solidFill>
                <a:effectLst/>
                <a:latin typeface="Times New Roman"/>
                <a:ea typeface="Calibri"/>
              </a:rPr>
              <a:t>Vaccination</a:t>
            </a:r>
            <a:r>
              <a:rPr lang="de-AT" sz="3600" b="1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de-AT" sz="3600" b="1" dirty="0" err="1">
                <a:solidFill>
                  <a:srgbClr val="FF0000"/>
                </a:solidFill>
                <a:effectLst/>
                <a:latin typeface="Times New Roman"/>
                <a:ea typeface="Calibri"/>
              </a:rPr>
              <a:t>and</a:t>
            </a:r>
            <a:r>
              <a:rPr lang="de-AT" sz="3600" b="1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Human </a:t>
            </a:r>
            <a:r>
              <a:rPr lang="de-AT" sz="3600" b="1" dirty="0" err="1">
                <a:solidFill>
                  <a:srgbClr val="FF0000"/>
                </a:solidFill>
                <a:effectLst/>
                <a:latin typeface="Times New Roman"/>
                <a:ea typeface="Calibri"/>
              </a:rPr>
              <a:t>Rights</a:t>
            </a:r>
            <a:br>
              <a:rPr lang="de-AT" sz="3600" b="1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</a:br>
            <a:br>
              <a:rPr lang="de-DE" dirty="0"/>
            </a:br>
            <a:endParaRPr lang="de-AT" sz="2800" b="1" dirty="0">
              <a:solidFill>
                <a:srgbClr val="FF000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7504" y="4293096"/>
            <a:ext cx="8712968" cy="1392560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rgbClr val="002060"/>
                </a:solidFill>
              </a:rPr>
              <a:t>Prof. </a:t>
            </a:r>
            <a:r>
              <a:rPr lang="de-DE" b="1" dirty="0" err="1">
                <a:solidFill>
                  <a:srgbClr val="002060"/>
                </a:solidFill>
              </a:rPr>
              <a:t>dr.</a:t>
            </a:r>
            <a:r>
              <a:rPr lang="de-DE" b="1">
                <a:solidFill>
                  <a:srgbClr val="002060"/>
                </a:solidFill>
              </a:rPr>
              <a:t> Verica </a:t>
            </a:r>
            <a:r>
              <a:rPr lang="de-DE" b="1" dirty="0">
                <a:solidFill>
                  <a:srgbClr val="002060"/>
                </a:solidFill>
              </a:rPr>
              <a:t>Trstenjak</a:t>
            </a:r>
          </a:p>
          <a:p>
            <a:r>
              <a:rPr lang="de-DE" sz="2000" b="1" dirty="0">
                <a:solidFill>
                  <a:srgbClr val="002060"/>
                </a:solidFill>
              </a:rPr>
              <a:t>Vienna(Austria)/Ljubljana (</a:t>
            </a:r>
            <a:r>
              <a:rPr lang="de-DE" sz="2000" b="1" dirty="0" err="1">
                <a:solidFill>
                  <a:srgbClr val="002060"/>
                </a:solidFill>
              </a:rPr>
              <a:t>Slovenia</a:t>
            </a:r>
            <a:r>
              <a:rPr lang="de-DE" sz="2000" b="1" dirty="0">
                <a:solidFill>
                  <a:srgbClr val="002060"/>
                </a:solidFill>
              </a:rPr>
              <a:t>)</a:t>
            </a:r>
          </a:p>
          <a:p>
            <a:r>
              <a:rPr lang="de-DE" sz="2000" b="1" dirty="0">
                <a:solidFill>
                  <a:srgbClr val="002060"/>
                </a:solidFill>
              </a:rPr>
              <a:t>BIVŠA GENERALNA PRAVOBRANILKA NA SODIŠČU EU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D715-339E-4A24-8930-4BB6C9CA2BE3}" type="slidenum">
              <a:rPr lang="de-AT" smtClean="0"/>
              <a:t>1</a:t>
            </a:fld>
            <a:endParaRPr lang="de-AT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7504" y="6356350"/>
            <a:ext cx="8856984" cy="365125"/>
          </a:xfrm>
        </p:spPr>
        <p:txBody>
          <a:bodyPr/>
          <a:lstStyle/>
          <a:p>
            <a:r>
              <a:rPr lang="en-US"/>
              <a:t>Prof. Trstenjak, Copyright! Reproduction and citation forbidden without the consent of the author.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28098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Rectangle 2">
            <a:extLst>
              <a:ext uri="{FF2B5EF4-FFF2-40B4-BE49-F238E27FC236}">
                <a16:creationId xmlns:a16="http://schemas.microsoft.com/office/drawing/2014/main" id="{A9ABFE6B-7CA5-E544-9C23-C014BCD744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850" y="260350"/>
            <a:ext cx="8153400" cy="11477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altLang="de-DE" b="1" dirty="0">
                <a:solidFill>
                  <a:srgbClr val="FF0000"/>
                </a:solidFill>
              </a:rPr>
              <a:t>Listina EU o temeljnih pravicah</a:t>
            </a:r>
            <a:br>
              <a:rPr lang="sl-SI" altLang="de-DE" b="1" dirty="0">
                <a:solidFill>
                  <a:srgbClr val="FF0000"/>
                </a:solidFill>
              </a:rPr>
            </a:br>
            <a:br>
              <a:rPr lang="sl-SI" altLang="de-DE" b="1" dirty="0">
                <a:solidFill>
                  <a:srgbClr val="FF0000"/>
                </a:solidFill>
              </a:rPr>
            </a:br>
            <a:r>
              <a:rPr lang="sl-SI" altLang="de-DE" sz="3200" dirty="0">
                <a:solidFill>
                  <a:srgbClr val="FF0000"/>
                </a:solidFill>
              </a:rPr>
              <a:t>v veljavi od 1.12.2009</a:t>
            </a:r>
            <a:endParaRPr lang="en-GB" altLang="de-DE" sz="3200" dirty="0">
              <a:solidFill>
                <a:srgbClr val="FF0000"/>
              </a:solidFill>
            </a:endParaRPr>
          </a:p>
        </p:txBody>
      </p:sp>
      <p:sp>
        <p:nvSpPr>
          <p:cNvPr id="246786" name="Rectangle 3">
            <a:extLst>
              <a:ext uri="{FF2B5EF4-FFF2-40B4-BE49-F238E27FC236}">
                <a16:creationId xmlns:a16="http://schemas.microsoft.com/office/drawing/2014/main" id="{9FEE6AF8-7E2D-6C47-A77C-4210AEAE305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16113"/>
            <a:ext cx="8699004" cy="4281487"/>
          </a:xfrm>
        </p:spPr>
        <p:txBody>
          <a:bodyPr/>
          <a:lstStyle/>
          <a:p>
            <a:pPr algn="ctr"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sl-SI" altLang="de-DE" sz="2400" b="1" i="1" dirty="0"/>
              <a:t>“Majhna knjiga velikih pravic”</a:t>
            </a:r>
          </a:p>
          <a:p>
            <a:pPr eaLnBrk="1" hangingPunct="1">
              <a:buFont typeface="Wingdings" pitchFamily="2" charset="2"/>
              <a:buNone/>
            </a:pPr>
            <a:r>
              <a:rPr lang="sl-SI" altLang="de-DE" sz="2400" b="1" i="1" dirty="0"/>
              <a:t>    </a:t>
            </a:r>
            <a:endParaRPr lang="en-GB" altLang="de-DE" sz="2400" b="1" i="1" dirty="0"/>
          </a:p>
        </p:txBody>
      </p:sp>
      <p:sp>
        <p:nvSpPr>
          <p:cNvPr id="16" name="Fußzeilenplatzhalter 5">
            <a:extLst>
              <a:ext uri="{FF2B5EF4-FFF2-40B4-BE49-F238E27FC236}">
                <a16:creationId xmlns:a16="http://schemas.microsoft.com/office/drawing/2014/main" id="{C6A9A40E-1C19-0544-AA72-A663DB610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de-DE"/>
              <a:t>Prof.dr. V. Trstenjak: Avtorsko zaščiteno. Citiranje in razmnoževanje dovoljeno le s soglasjem avtorice.</a:t>
            </a:r>
          </a:p>
        </p:txBody>
      </p:sp>
      <p:sp>
        <p:nvSpPr>
          <p:cNvPr id="246788" name="Foliennummernplatzhalter 6">
            <a:extLst>
              <a:ext uri="{FF2B5EF4-FFF2-40B4-BE49-F238E27FC236}">
                <a16:creationId xmlns:a16="http://schemas.microsoft.com/office/drawing/2014/main" id="{9AD21E2D-6FDD-8746-9580-4A6E491FB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E67822-297C-D24B-BFDA-F513DCCF9460}" type="slidenum">
              <a:rPr lang="en-GB" altLang="de-DE" smtClean="0"/>
              <a:pPr/>
              <a:t>10</a:t>
            </a:fld>
            <a:endParaRPr lang="en-GB" altLang="de-DE"/>
          </a:p>
        </p:txBody>
      </p:sp>
      <p:sp>
        <p:nvSpPr>
          <p:cNvPr id="246789" name="Oval 4">
            <a:extLst>
              <a:ext uri="{FF2B5EF4-FFF2-40B4-BE49-F238E27FC236}">
                <a16:creationId xmlns:a16="http://schemas.microsoft.com/office/drawing/2014/main" id="{4004B8B2-F21C-0E4E-9197-7A606EA98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2924175"/>
            <a:ext cx="1473200" cy="10080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de-DE">
                <a:solidFill>
                  <a:srgbClr val="000000"/>
                </a:solidFill>
              </a:rPr>
              <a:t>Lastninska </a:t>
            </a:r>
          </a:p>
          <a:p>
            <a:pPr algn="ctr" eaLnBrk="1" hangingPunct="1"/>
            <a:r>
              <a:rPr lang="sl-SI" altLang="de-DE">
                <a:solidFill>
                  <a:srgbClr val="000000"/>
                </a:solidFill>
              </a:rPr>
              <a:t>pravica</a:t>
            </a:r>
            <a:endParaRPr lang="en-GB" altLang="de-DE">
              <a:solidFill>
                <a:srgbClr val="000000"/>
              </a:solidFill>
            </a:endParaRPr>
          </a:p>
        </p:txBody>
      </p:sp>
      <p:sp>
        <p:nvSpPr>
          <p:cNvPr id="246790" name="Oval 5">
            <a:extLst>
              <a:ext uri="{FF2B5EF4-FFF2-40B4-BE49-F238E27FC236}">
                <a16:creationId xmlns:a16="http://schemas.microsoft.com/office/drawing/2014/main" id="{9D6A0290-F007-4F45-81FA-CA66DE2F8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5013325"/>
            <a:ext cx="1655762" cy="12239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de-DE">
                <a:solidFill>
                  <a:srgbClr val="000000"/>
                </a:solidFill>
              </a:rPr>
              <a:t>Svoboda </a:t>
            </a:r>
          </a:p>
          <a:p>
            <a:pPr algn="ctr" eaLnBrk="1" hangingPunct="1"/>
            <a:r>
              <a:rPr lang="sl-SI" altLang="de-DE">
                <a:solidFill>
                  <a:srgbClr val="000000"/>
                </a:solidFill>
              </a:rPr>
              <a:t>gospodarske </a:t>
            </a:r>
          </a:p>
          <a:p>
            <a:pPr algn="ctr" eaLnBrk="1" hangingPunct="1"/>
            <a:r>
              <a:rPr lang="sl-SI" altLang="de-DE">
                <a:solidFill>
                  <a:srgbClr val="000000"/>
                </a:solidFill>
              </a:rPr>
              <a:t>pobude</a:t>
            </a:r>
            <a:endParaRPr lang="en-GB" altLang="de-DE">
              <a:solidFill>
                <a:srgbClr val="000000"/>
              </a:solidFill>
            </a:endParaRPr>
          </a:p>
        </p:txBody>
      </p:sp>
      <p:sp>
        <p:nvSpPr>
          <p:cNvPr id="246791" name="Text Box 6">
            <a:extLst>
              <a:ext uri="{FF2B5EF4-FFF2-40B4-BE49-F238E27FC236}">
                <a16:creationId xmlns:a16="http://schemas.microsoft.com/office/drawing/2014/main" id="{2E7CAE0E-3C84-154E-A73B-F2ED086CA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9475" y="1916113"/>
            <a:ext cx="865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246792" name="Oval 7">
            <a:extLst>
              <a:ext uri="{FF2B5EF4-FFF2-40B4-BE49-F238E27FC236}">
                <a16:creationId xmlns:a16="http://schemas.microsoft.com/office/drawing/2014/main" id="{5A8F7773-AFF9-144F-B899-2E75063FA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2636838"/>
            <a:ext cx="1169988" cy="79216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de-DE">
                <a:solidFill>
                  <a:srgbClr val="000000"/>
                </a:solidFill>
              </a:rPr>
              <a:t>Pravice </a:t>
            </a:r>
          </a:p>
          <a:p>
            <a:pPr algn="ctr" eaLnBrk="1" hangingPunct="1"/>
            <a:r>
              <a:rPr lang="sl-SI" altLang="de-DE">
                <a:solidFill>
                  <a:srgbClr val="000000"/>
                </a:solidFill>
              </a:rPr>
              <a:t>otroka</a:t>
            </a:r>
            <a:endParaRPr lang="en-GB" altLang="de-DE">
              <a:solidFill>
                <a:srgbClr val="000000"/>
              </a:solidFill>
            </a:endParaRPr>
          </a:p>
        </p:txBody>
      </p:sp>
      <p:sp>
        <p:nvSpPr>
          <p:cNvPr id="246793" name="Oval 8">
            <a:extLst>
              <a:ext uri="{FF2B5EF4-FFF2-40B4-BE49-F238E27FC236}">
                <a16:creationId xmlns:a16="http://schemas.microsoft.com/office/drawing/2014/main" id="{7F2D9A1C-1BCB-7C4F-8384-B03A9739B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3860800"/>
            <a:ext cx="2687638" cy="180022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de-DE">
                <a:solidFill>
                  <a:srgbClr val="000000"/>
                </a:solidFill>
              </a:rPr>
              <a:t>Spoštovanje zasebnega </a:t>
            </a:r>
          </a:p>
          <a:p>
            <a:pPr algn="ctr" eaLnBrk="1" hangingPunct="1"/>
            <a:r>
              <a:rPr lang="sl-SI" altLang="de-DE">
                <a:solidFill>
                  <a:srgbClr val="000000"/>
                </a:solidFill>
              </a:rPr>
              <a:t>in </a:t>
            </a:r>
          </a:p>
          <a:p>
            <a:pPr algn="ctr" eaLnBrk="1" hangingPunct="1"/>
            <a:r>
              <a:rPr lang="sl-SI" altLang="de-DE">
                <a:solidFill>
                  <a:srgbClr val="000000"/>
                </a:solidFill>
              </a:rPr>
              <a:t>družinskega življenja</a:t>
            </a:r>
            <a:endParaRPr lang="en-GB" altLang="de-DE">
              <a:solidFill>
                <a:srgbClr val="000000"/>
              </a:solidFill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A5816439-91D8-774E-8609-9E317FC1C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492375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sl-SI" altLang="de-D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Listina: 54 členov</a:t>
            </a:r>
            <a:endParaRPr lang="en-GB" altLang="de-D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75114" name="Text Box 10">
            <a:extLst>
              <a:ext uri="{FF2B5EF4-FFF2-40B4-BE49-F238E27FC236}">
                <a16:creationId xmlns:a16="http://schemas.microsoft.com/office/drawing/2014/main" id="{8C3C031B-A570-C24E-BA36-36ACB8B72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5876925"/>
            <a:ext cx="2635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sl-SI" altLang="de-D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PDEU</a:t>
            </a:r>
            <a:r>
              <a:rPr lang="sl-SI" altLang="de-DE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</a:t>
            </a:r>
            <a:r>
              <a:rPr lang="sl-SI" altLang="de-D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358 členov</a:t>
            </a:r>
            <a:endParaRPr lang="en-GB" altLang="de-D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46796" name="Picture 11" descr="6234600194_f8bc03cd44_z">
            <a:extLst>
              <a:ext uri="{FF2B5EF4-FFF2-40B4-BE49-F238E27FC236}">
                <a16:creationId xmlns:a16="http://schemas.microsoft.com/office/drawing/2014/main" id="{AAB2FBCB-9B78-EC4A-BC29-C9D71983B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1" r="14777"/>
          <a:stretch>
            <a:fillRect/>
          </a:stretch>
        </p:blipFill>
        <p:spPr bwMode="auto">
          <a:xfrm>
            <a:off x="250825" y="2924175"/>
            <a:ext cx="305911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97" name="Rectangle 12">
            <a:extLst>
              <a:ext uri="{FF2B5EF4-FFF2-40B4-BE49-F238E27FC236}">
                <a16:creationId xmlns:a16="http://schemas.microsoft.com/office/drawing/2014/main" id="{E7E4DC9E-FA48-E64D-8544-573BF3D7E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453188"/>
            <a:ext cx="1985962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de-DE" sz="500"/>
              <a:t>http://farm7.staticflickr.com/6110/6234600194_f8bc03cd44_z.jpg</a:t>
            </a:r>
          </a:p>
        </p:txBody>
      </p:sp>
      <p:sp>
        <p:nvSpPr>
          <p:cNvPr id="246798" name="Oval 13">
            <a:extLst>
              <a:ext uri="{FF2B5EF4-FFF2-40B4-BE49-F238E27FC236}">
                <a16:creationId xmlns:a16="http://schemas.microsoft.com/office/drawing/2014/main" id="{5F342EE3-B4DF-CD4E-8EE7-8348A3A04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650" y="4868863"/>
            <a:ext cx="1223963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de-DE">
                <a:solidFill>
                  <a:srgbClr val="000000"/>
                </a:solidFill>
              </a:rPr>
              <a:t>Pravica </a:t>
            </a:r>
          </a:p>
          <a:p>
            <a:pPr algn="ctr" eaLnBrk="1" hangingPunct="1"/>
            <a:r>
              <a:rPr lang="sl-SI" altLang="de-DE">
                <a:solidFill>
                  <a:srgbClr val="000000"/>
                </a:solidFill>
              </a:rPr>
              <a:t>do azila</a:t>
            </a:r>
            <a:endParaRPr lang="en-GB" altLang="de-DE">
              <a:solidFill>
                <a:srgbClr val="000000"/>
              </a:solidFill>
            </a:endParaRPr>
          </a:p>
        </p:txBody>
      </p:sp>
      <p:sp>
        <p:nvSpPr>
          <p:cNvPr id="246799" name="Oval 14">
            <a:extLst>
              <a:ext uri="{FF2B5EF4-FFF2-40B4-BE49-F238E27FC236}">
                <a16:creationId xmlns:a16="http://schemas.microsoft.com/office/drawing/2014/main" id="{8D1857C7-4BA2-B144-9878-E08C14A9D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3789363"/>
            <a:ext cx="1944687" cy="936625"/>
          </a:xfrm>
          <a:prstGeom prst="ellipse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de-DE">
                <a:solidFill>
                  <a:srgbClr val="000000"/>
                </a:solidFill>
              </a:rPr>
              <a:t>Varstvo </a:t>
            </a:r>
          </a:p>
          <a:p>
            <a:pPr algn="ctr" eaLnBrk="1" hangingPunct="1"/>
            <a:r>
              <a:rPr lang="sl-SI" altLang="de-DE">
                <a:solidFill>
                  <a:srgbClr val="000000"/>
                </a:solidFill>
              </a:rPr>
              <a:t>osebnih podatkov</a:t>
            </a:r>
            <a:endParaRPr lang="en-GB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16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6ECE68-8358-B14D-AB46-CD6A9E72C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Omejitev </a:t>
            </a:r>
            <a:r>
              <a:rPr lang="de-DE" dirty="0" err="1"/>
              <a:t>temeljnih</a:t>
            </a:r>
            <a:r>
              <a:rPr lang="de-DE" dirty="0"/>
              <a:t> </a:t>
            </a:r>
            <a:r>
              <a:rPr lang="de-DE" dirty="0" err="1"/>
              <a:t>pravic</a:t>
            </a:r>
            <a:r>
              <a:rPr lang="de-DE" dirty="0"/>
              <a:t>: </a:t>
            </a:r>
            <a:br>
              <a:rPr lang="de-DE" dirty="0"/>
            </a:br>
            <a:r>
              <a:rPr lang="de-DE" sz="2800" b="1" u="sng" dirty="0" err="1">
                <a:solidFill>
                  <a:srgbClr val="7030A0"/>
                </a:solidFill>
              </a:rPr>
              <a:t>pravna</a:t>
            </a:r>
            <a:r>
              <a:rPr lang="de-DE" sz="2800" b="1" u="sng" dirty="0">
                <a:solidFill>
                  <a:srgbClr val="7030A0"/>
                </a:solidFill>
              </a:rPr>
              <a:t> </a:t>
            </a:r>
            <a:r>
              <a:rPr lang="de-DE" sz="2800" b="1" u="sng" dirty="0" err="1">
                <a:solidFill>
                  <a:srgbClr val="7030A0"/>
                </a:solidFill>
              </a:rPr>
              <a:t>podlaga</a:t>
            </a:r>
            <a:r>
              <a:rPr lang="de-DE" sz="2800" b="1" u="sng" dirty="0">
                <a:solidFill>
                  <a:srgbClr val="7030A0"/>
                </a:solidFill>
              </a:rPr>
              <a:t>: 52.čl. </a:t>
            </a:r>
            <a:r>
              <a:rPr lang="de-DE" sz="2800" b="1" u="sng" dirty="0" err="1">
                <a:solidFill>
                  <a:srgbClr val="7030A0"/>
                </a:solidFill>
              </a:rPr>
              <a:t>Listine</a:t>
            </a:r>
            <a:endParaRPr lang="de-DE" sz="2800" b="1" u="sng" dirty="0">
              <a:solidFill>
                <a:srgbClr val="7030A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0465F4-D396-C941-AC54-F1FCCC80F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err="1"/>
              <a:t>Kakršno</a:t>
            </a:r>
            <a:r>
              <a:rPr lang="de-AT" dirty="0"/>
              <a:t> </a:t>
            </a:r>
            <a:r>
              <a:rPr lang="de-AT" dirty="0" err="1"/>
              <a:t>koli</a:t>
            </a:r>
            <a:r>
              <a:rPr lang="de-AT" dirty="0"/>
              <a:t> </a:t>
            </a:r>
            <a:r>
              <a:rPr lang="de-AT" b="1" dirty="0" err="1">
                <a:solidFill>
                  <a:srgbClr val="002060"/>
                </a:solidFill>
              </a:rPr>
              <a:t>omejevanje</a:t>
            </a:r>
            <a:r>
              <a:rPr lang="de-AT" dirty="0"/>
              <a:t> </a:t>
            </a:r>
            <a:r>
              <a:rPr lang="de-AT" dirty="0" err="1"/>
              <a:t>uresničevanja</a:t>
            </a:r>
            <a:r>
              <a:rPr lang="de-AT" dirty="0"/>
              <a:t> </a:t>
            </a:r>
            <a:r>
              <a:rPr lang="de-AT" dirty="0" err="1"/>
              <a:t>pravic</a:t>
            </a:r>
            <a:r>
              <a:rPr lang="de-AT" dirty="0"/>
              <a:t> in </a:t>
            </a:r>
            <a:r>
              <a:rPr lang="de-AT" dirty="0" err="1"/>
              <a:t>svoboščin</a:t>
            </a:r>
            <a:r>
              <a:rPr lang="de-AT" dirty="0"/>
              <a:t>, </a:t>
            </a:r>
            <a:r>
              <a:rPr lang="de-AT" dirty="0" err="1"/>
              <a:t>ki</a:t>
            </a:r>
            <a:r>
              <a:rPr lang="de-AT" dirty="0"/>
              <a:t> </a:t>
            </a:r>
            <a:r>
              <a:rPr lang="de-AT" dirty="0" err="1"/>
              <a:t>jih</a:t>
            </a:r>
            <a:r>
              <a:rPr lang="de-AT" dirty="0"/>
              <a:t> </a:t>
            </a:r>
            <a:r>
              <a:rPr lang="de-AT" dirty="0" err="1"/>
              <a:t>priznava</a:t>
            </a:r>
            <a:r>
              <a:rPr lang="de-AT" dirty="0"/>
              <a:t> </a:t>
            </a:r>
            <a:r>
              <a:rPr lang="de-AT" dirty="0" err="1"/>
              <a:t>ta</a:t>
            </a:r>
            <a:r>
              <a:rPr lang="de-AT" dirty="0"/>
              <a:t> </a:t>
            </a:r>
            <a:r>
              <a:rPr lang="de-AT" dirty="0" err="1"/>
              <a:t>listina</a:t>
            </a:r>
            <a:r>
              <a:rPr lang="de-AT" dirty="0"/>
              <a:t>, </a:t>
            </a:r>
            <a:r>
              <a:rPr lang="de-AT" dirty="0" err="1"/>
              <a:t>mora</a:t>
            </a:r>
            <a:r>
              <a:rPr lang="de-AT" dirty="0"/>
              <a:t> </a:t>
            </a:r>
            <a:r>
              <a:rPr lang="de-AT" dirty="0" err="1"/>
              <a:t>biti</a:t>
            </a:r>
            <a:r>
              <a:rPr lang="de-AT" dirty="0"/>
              <a:t> </a:t>
            </a:r>
            <a:r>
              <a:rPr lang="de-AT" dirty="0" err="1"/>
              <a:t>predpisano</a:t>
            </a:r>
            <a:r>
              <a:rPr lang="de-AT" dirty="0"/>
              <a:t> </a:t>
            </a:r>
            <a:r>
              <a:rPr lang="de-AT" b="1" u="sng" dirty="0" err="1">
                <a:solidFill>
                  <a:srgbClr val="FF0000"/>
                </a:solidFill>
              </a:rPr>
              <a:t>z</a:t>
            </a:r>
            <a:r>
              <a:rPr lang="de-AT" b="1" u="sng" dirty="0">
                <a:solidFill>
                  <a:srgbClr val="FF0000"/>
                </a:solidFill>
              </a:rPr>
              <a:t> </a:t>
            </a:r>
            <a:r>
              <a:rPr lang="de-AT" b="1" u="sng" dirty="0" err="1">
                <a:solidFill>
                  <a:srgbClr val="FF0000"/>
                </a:solidFill>
              </a:rPr>
              <a:t>zakonom</a:t>
            </a:r>
            <a:r>
              <a:rPr lang="de-AT" b="1" u="sng" dirty="0">
                <a:solidFill>
                  <a:srgbClr val="FF0000"/>
                </a:solidFill>
              </a:rPr>
              <a:t> </a:t>
            </a:r>
            <a:r>
              <a:rPr lang="de-AT" dirty="0"/>
              <a:t>in </a:t>
            </a:r>
            <a:r>
              <a:rPr lang="de-AT" dirty="0" err="1"/>
              <a:t>spoštovati</a:t>
            </a:r>
            <a:r>
              <a:rPr lang="de-AT" dirty="0"/>
              <a:t> </a:t>
            </a:r>
            <a:r>
              <a:rPr lang="de-AT" u="sng" dirty="0" err="1">
                <a:solidFill>
                  <a:srgbClr val="00B050"/>
                </a:solidFill>
              </a:rPr>
              <a:t>bistveno</a:t>
            </a:r>
            <a:r>
              <a:rPr lang="de-AT" u="sng" dirty="0">
                <a:solidFill>
                  <a:srgbClr val="00B050"/>
                </a:solidFill>
              </a:rPr>
              <a:t> </a:t>
            </a:r>
            <a:r>
              <a:rPr lang="de-AT" u="sng" dirty="0" err="1">
                <a:solidFill>
                  <a:srgbClr val="00B050"/>
                </a:solidFill>
              </a:rPr>
              <a:t>vsebino</a:t>
            </a:r>
            <a:r>
              <a:rPr lang="de-AT" dirty="0"/>
              <a:t> </a:t>
            </a:r>
            <a:r>
              <a:rPr lang="de-AT" dirty="0" err="1"/>
              <a:t>teh</a:t>
            </a:r>
            <a:r>
              <a:rPr lang="de-AT" dirty="0"/>
              <a:t> </a:t>
            </a:r>
            <a:r>
              <a:rPr lang="de-AT" dirty="0" err="1"/>
              <a:t>pravic</a:t>
            </a:r>
            <a:r>
              <a:rPr lang="de-AT" dirty="0"/>
              <a:t> in </a:t>
            </a:r>
            <a:r>
              <a:rPr lang="de-AT" dirty="0" err="1"/>
              <a:t>svoboščin</a:t>
            </a:r>
            <a:r>
              <a:rPr lang="de-AT" dirty="0"/>
              <a:t>. Ob </a:t>
            </a:r>
            <a:r>
              <a:rPr lang="de-AT" dirty="0" err="1"/>
              <a:t>upoštevanju</a:t>
            </a:r>
            <a:r>
              <a:rPr lang="de-AT" dirty="0"/>
              <a:t> </a:t>
            </a:r>
            <a:r>
              <a:rPr lang="de-AT" b="1" u="sng" dirty="0" err="1">
                <a:solidFill>
                  <a:srgbClr val="7030A0"/>
                </a:solidFill>
              </a:rPr>
              <a:t>načela</a:t>
            </a:r>
            <a:r>
              <a:rPr lang="de-AT" b="1" u="sng" dirty="0">
                <a:solidFill>
                  <a:srgbClr val="7030A0"/>
                </a:solidFill>
              </a:rPr>
              <a:t> </a:t>
            </a:r>
            <a:r>
              <a:rPr lang="de-AT" b="1" u="sng" dirty="0" err="1">
                <a:solidFill>
                  <a:srgbClr val="7030A0"/>
                </a:solidFill>
              </a:rPr>
              <a:t>sorazmernosti</a:t>
            </a:r>
            <a:r>
              <a:rPr lang="de-AT" b="1" u="sng" dirty="0">
                <a:solidFill>
                  <a:srgbClr val="7030A0"/>
                </a:solidFill>
              </a:rPr>
              <a:t> </a:t>
            </a:r>
            <a:r>
              <a:rPr lang="de-AT" dirty="0"/>
              <a:t>so </a:t>
            </a:r>
            <a:r>
              <a:rPr lang="de-AT" dirty="0" err="1"/>
              <a:t>omejitve</a:t>
            </a:r>
            <a:r>
              <a:rPr lang="de-AT" dirty="0"/>
              <a:t> </a:t>
            </a:r>
            <a:r>
              <a:rPr lang="de-AT" dirty="0" err="1"/>
              <a:t>dovoljene</a:t>
            </a:r>
            <a:r>
              <a:rPr lang="de-AT" dirty="0"/>
              <a:t> </a:t>
            </a:r>
            <a:r>
              <a:rPr lang="de-AT" dirty="0" err="1"/>
              <a:t>samo</a:t>
            </a:r>
            <a:r>
              <a:rPr lang="de-AT" dirty="0"/>
              <a:t>, </a:t>
            </a:r>
            <a:r>
              <a:rPr lang="de-AT" dirty="0" err="1"/>
              <a:t>če</a:t>
            </a:r>
            <a:r>
              <a:rPr lang="de-AT" dirty="0"/>
              <a:t> so </a:t>
            </a:r>
            <a:r>
              <a:rPr lang="de-AT" dirty="0" err="1"/>
              <a:t>potrebne</a:t>
            </a:r>
            <a:r>
              <a:rPr lang="de-AT" dirty="0"/>
              <a:t> in </a:t>
            </a:r>
            <a:r>
              <a:rPr lang="de-AT" dirty="0" err="1"/>
              <a:t>če</a:t>
            </a:r>
            <a:r>
              <a:rPr lang="de-AT" dirty="0"/>
              <a:t> </a:t>
            </a:r>
            <a:r>
              <a:rPr lang="de-AT" dirty="0" err="1"/>
              <a:t>dejansko</a:t>
            </a:r>
            <a:r>
              <a:rPr lang="de-AT" dirty="0"/>
              <a:t> </a:t>
            </a:r>
            <a:r>
              <a:rPr lang="de-AT" dirty="0" err="1"/>
              <a:t>ustrezajo</a:t>
            </a:r>
            <a:r>
              <a:rPr lang="de-AT" dirty="0"/>
              <a:t> </a:t>
            </a:r>
            <a:r>
              <a:rPr lang="de-AT" u="sng" dirty="0" err="1">
                <a:solidFill>
                  <a:srgbClr val="0070C0"/>
                </a:solidFill>
              </a:rPr>
              <a:t>ciljem</a:t>
            </a:r>
            <a:r>
              <a:rPr lang="de-AT" u="sng" dirty="0">
                <a:solidFill>
                  <a:srgbClr val="0070C0"/>
                </a:solidFill>
              </a:rPr>
              <a:t> </a:t>
            </a:r>
            <a:r>
              <a:rPr lang="de-AT" u="sng" dirty="0" err="1">
                <a:solidFill>
                  <a:srgbClr val="0070C0"/>
                </a:solidFill>
              </a:rPr>
              <a:t>splošnega</a:t>
            </a:r>
            <a:r>
              <a:rPr lang="de-AT" u="sng" dirty="0">
                <a:solidFill>
                  <a:srgbClr val="0070C0"/>
                </a:solidFill>
              </a:rPr>
              <a:t> </a:t>
            </a:r>
            <a:r>
              <a:rPr lang="de-AT" u="sng" dirty="0" err="1">
                <a:solidFill>
                  <a:srgbClr val="0070C0"/>
                </a:solidFill>
              </a:rPr>
              <a:t>interesa</a:t>
            </a:r>
            <a:r>
              <a:rPr lang="de-AT" dirty="0"/>
              <a:t>, </a:t>
            </a:r>
            <a:r>
              <a:rPr lang="de-AT" dirty="0" err="1"/>
              <a:t>ki</a:t>
            </a:r>
            <a:r>
              <a:rPr lang="de-AT" dirty="0"/>
              <a:t> </a:t>
            </a:r>
            <a:r>
              <a:rPr lang="de-AT" dirty="0" err="1"/>
              <a:t>jih</a:t>
            </a:r>
            <a:r>
              <a:rPr lang="de-AT" dirty="0"/>
              <a:t> </a:t>
            </a:r>
            <a:r>
              <a:rPr lang="de-AT" dirty="0" err="1"/>
              <a:t>priznava</a:t>
            </a:r>
            <a:r>
              <a:rPr lang="de-AT" dirty="0"/>
              <a:t> </a:t>
            </a:r>
            <a:r>
              <a:rPr lang="de-AT" dirty="0" err="1"/>
              <a:t>Unija</a:t>
            </a:r>
            <a:r>
              <a:rPr lang="de-AT" dirty="0"/>
              <a:t>, </a:t>
            </a:r>
            <a:r>
              <a:rPr lang="de-AT" dirty="0" err="1"/>
              <a:t>ali</a:t>
            </a:r>
            <a:r>
              <a:rPr lang="de-AT" dirty="0"/>
              <a:t> </a:t>
            </a:r>
            <a:r>
              <a:rPr lang="de-AT" dirty="0" err="1"/>
              <a:t>če</a:t>
            </a:r>
            <a:r>
              <a:rPr lang="de-AT" dirty="0"/>
              <a:t> so </a:t>
            </a:r>
            <a:r>
              <a:rPr lang="de-AT" dirty="0" err="1"/>
              <a:t>potrebne</a:t>
            </a:r>
            <a:r>
              <a:rPr lang="de-AT" dirty="0"/>
              <a:t> </a:t>
            </a:r>
            <a:r>
              <a:rPr lang="de-AT" dirty="0" err="1"/>
              <a:t>zaradi</a:t>
            </a:r>
            <a:r>
              <a:rPr lang="de-AT" dirty="0"/>
              <a:t> </a:t>
            </a:r>
            <a:r>
              <a:rPr lang="de-AT" dirty="0" err="1"/>
              <a:t>zaščite</a:t>
            </a:r>
            <a:r>
              <a:rPr lang="de-AT" dirty="0"/>
              <a:t> </a:t>
            </a:r>
            <a:r>
              <a:rPr lang="de-AT" dirty="0" err="1"/>
              <a:t>pravic</a:t>
            </a:r>
            <a:r>
              <a:rPr lang="de-AT" dirty="0"/>
              <a:t> in </a:t>
            </a:r>
            <a:r>
              <a:rPr lang="de-AT" dirty="0" err="1"/>
              <a:t>svoboščin</a:t>
            </a:r>
            <a:r>
              <a:rPr lang="de-AT" dirty="0"/>
              <a:t> </a:t>
            </a:r>
            <a:r>
              <a:rPr lang="de-AT" dirty="0" err="1"/>
              <a:t>drugih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54EDB46-8A46-E047-B020-BF415381B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43528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C2C187-4A44-9C40-AE63-28704ABD8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7EA4-B7E1-4234-84E3-4AEA28FAF0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88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A2FF06-9291-EF43-99B6-6420FAC26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642194"/>
          </a:xfrm>
        </p:spPr>
        <p:txBody>
          <a:bodyPr/>
          <a:lstStyle/>
          <a:p>
            <a:r>
              <a:rPr lang="de-DE" dirty="0" err="1"/>
              <a:t>Zakon</a:t>
            </a:r>
            <a:br>
              <a:rPr lang="de-DE" dirty="0"/>
            </a:br>
            <a:r>
              <a:rPr lang="de-DE" dirty="0"/>
              <a:t>A  </a:t>
            </a:r>
            <a:r>
              <a:rPr lang="de-DE" dirty="0" err="1"/>
              <a:t>konkretizacija:Nosenje</a:t>
            </a:r>
            <a:r>
              <a:rPr lang="de-DE" dirty="0"/>
              <a:t> </a:t>
            </a:r>
            <a:r>
              <a:rPr lang="de-DE" dirty="0" err="1"/>
              <a:t>maske</a:t>
            </a:r>
            <a:r>
              <a:rPr lang="de-DE" dirty="0"/>
              <a:t>: </a:t>
            </a:r>
            <a:r>
              <a:rPr lang="de-DE" dirty="0" err="1"/>
              <a:t>kdo</a:t>
            </a:r>
            <a:r>
              <a:rPr lang="de-DE" dirty="0"/>
              <a:t> </a:t>
            </a:r>
            <a:r>
              <a:rPr lang="de-DE" dirty="0" err="1"/>
              <a:t>odloci</a:t>
            </a:r>
            <a:r>
              <a:rPr lang="de-DE" dirty="0"/>
              <a:t>,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3E4032F-CEA7-DA4C-B171-46BD84052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Prof.dr. V. Trstenjak: Avtorsko zaščiteno. Citiranje in razmnoževanje dovoljeno le s soglasjem avtorice.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DD19A67-3968-9245-AEB4-A7411C52B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7EA4-B7E1-4234-84E3-4AEA28FAF0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84CC468F-2281-BB42-A408-0C4D14CDF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99019"/>
            <a:ext cx="7920880" cy="3893322"/>
          </a:xfrm>
          <a:solidFill>
            <a:srgbClr val="FF0000"/>
          </a:solidFill>
        </p:spPr>
      </p:pic>
      <p:sp>
        <p:nvSpPr>
          <p:cNvPr id="3" name="Pfeil nach rechts 2">
            <a:extLst>
              <a:ext uri="{FF2B5EF4-FFF2-40B4-BE49-F238E27FC236}">
                <a16:creationId xmlns:a16="http://schemas.microsoft.com/office/drawing/2014/main" id="{210856BF-F088-0349-8B24-DC7B86915C1E}"/>
              </a:ext>
            </a:extLst>
          </p:cNvPr>
          <p:cNvSpPr/>
          <p:nvPr/>
        </p:nvSpPr>
        <p:spPr>
          <a:xfrm>
            <a:off x="251520" y="3861048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4851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E65EB7-B576-044E-A193-A9DF04B6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39"/>
            <a:ext cx="7344816" cy="1714029"/>
          </a:xfrm>
        </p:spPr>
        <p:txBody>
          <a:bodyPr/>
          <a:lstStyle/>
          <a:p>
            <a:r>
              <a:rPr lang="de-DE" sz="3600" dirty="0"/>
              <a:t>Omejitev </a:t>
            </a:r>
            <a:r>
              <a:rPr lang="de-DE" sz="3600" dirty="0" err="1"/>
              <a:t>temeljnih</a:t>
            </a:r>
            <a:r>
              <a:rPr lang="de-DE" sz="3600" dirty="0"/>
              <a:t> </a:t>
            </a:r>
            <a:r>
              <a:rPr lang="de-DE" sz="3600" dirty="0" err="1"/>
              <a:t>pravic</a:t>
            </a:r>
            <a:r>
              <a:rPr lang="de-DE" sz="3600" dirty="0"/>
              <a:t>:</a:t>
            </a:r>
            <a:br>
              <a:rPr lang="de-DE" sz="3600" dirty="0"/>
            </a:br>
            <a:r>
              <a:rPr lang="de-DE" sz="3600" u="sng" dirty="0">
                <a:solidFill>
                  <a:srgbClr val="FF0000"/>
                </a:solidFill>
              </a:rPr>
              <a:t>SORAZMERNOST</a:t>
            </a:r>
            <a:r>
              <a:rPr lang="de-DE" sz="3600" dirty="0"/>
              <a:t> </a:t>
            </a:r>
            <a:br>
              <a:rPr lang="de-DE" dirty="0"/>
            </a:br>
            <a:r>
              <a:rPr lang="de-DE" sz="3200" dirty="0">
                <a:solidFill>
                  <a:srgbClr val="FF0000"/>
                </a:solidFill>
              </a:rPr>
              <a:t>52.čl. </a:t>
            </a:r>
            <a:r>
              <a:rPr lang="de-DE" sz="3200" dirty="0" err="1">
                <a:solidFill>
                  <a:srgbClr val="FF0000"/>
                </a:solidFill>
              </a:rPr>
              <a:t>Listine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46BE31-657E-A843-8AA9-E28F2A208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276872"/>
            <a:ext cx="8784976" cy="4320480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>
                <a:solidFill>
                  <a:srgbClr val="0070C0"/>
                </a:solidFill>
              </a:rPr>
              <a:t>DVA BISTVENA ELEMENTA:</a:t>
            </a:r>
          </a:p>
          <a:p>
            <a:pPr>
              <a:buFontTx/>
              <a:buChar char="-"/>
            </a:pPr>
            <a:r>
              <a:rPr lang="en-GB" b="1" dirty="0">
                <a:solidFill>
                  <a:srgbClr val="FF0000"/>
                </a:solidFill>
              </a:rPr>
              <a:t>PRIMERNOST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i="1" dirty="0">
                <a:solidFill>
                  <a:srgbClr val="0070C0"/>
                </a:solidFill>
              </a:rPr>
              <a:t>(appropriateness, </a:t>
            </a:r>
            <a:r>
              <a:rPr lang="en-GB" i="1" dirty="0"/>
              <a:t>die </a:t>
            </a:r>
            <a:r>
              <a:rPr lang="en-GB" i="1" dirty="0" err="1"/>
              <a:t>Geeignetheit</a:t>
            </a:r>
            <a:r>
              <a:rPr lang="en-GB" i="1" dirty="0"/>
              <a:t>) </a:t>
            </a:r>
          </a:p>
          <a:p>
            <a:pPr marL="0" indent="0">
              <a:buNone/>
            </a:pPr>
            <a:r>
              <a:rPr lang="en-GB" i="1" dirty="0"/>
              <a:t> </a:t>
            </a:r>
          </a:p>
          <a:p>
            <a:pPr marL="0" indent="0">
              <a:buNone/>
            </a:pPr>
            <a:r>
              <a:rPr lang="en-GB" i="1" dirty="0"/>
              <a:t>IN</a:t>
            </a:r>
          </a:p>
          <a:p>
            <a:pPr marL="0" indent="0">
              <a:buNone/>
            </a:pPr>
            <a:endParaRPr lang="en-GB" dirty="0"/>
          </a:p>
          <a:p>
            <a:pPr>
              <a:buFontTx/>
              <a:buChar char="-"/>
            </a:pPr>
            <a:r>
              <a:rPr lang="en-GB" b="1" dirty="0">
                <a:solidFill>
                  <a:srgbClr val="0070C0"/>
                </a:solidFill>
              </a:rPr>
              <a:t>NUJNOST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/>
              <a:t>(necessity, </a:t>
            </a:r>
            <a:r>
              <a:rPr lang="en-GB" i="1" dirty="0"/>
              <a:t>die </a:t>
            </a:r>
            <a:r>
              <a:rPr lang="en-GB" i="1" dirty="0" err="1"/>
              <a:t>Erforderlichkeit</a:t>
            </a:r>
            <a:r>
              <a:rPr lang="en-GB" i="1" dirty="0"/>
              <a:t>)</a:t>
            </a:r>
          </a:p>
          <a:p>
            <a:pPr>
              <a:buFontTx/>
              <a:buChar char="-"/>
            </a:pPr>
            <a:endParaRPr lang="en-GB" i="1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BA40148-CFF4-CE42-B172-F41F2136C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7776864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54AE02-1F9F-5945-989A-082E8183E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7EA4-B7E1-4234-84E3-4AEA28FAF0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2" descr="Judge Court Gavel - Free image on Pixabay">
            <a:extLst>
              <a:ext uri="{FF2B5EF4-FFF2-40B4-BE49-F238E27FC236}">
                <a16:creationId xmlns:a16="http://schemas.microsoft.com/office/drawing/2014/main" id="{BDC8DF05-9EDF-D042-9CBA-F225FD56D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2031"/>
            <a:ext cx="2303213" cy="148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30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u="sng" dirty="0">
                <a:solidFill>
                  <a:srgbClr val="C00000"/>
                </a:solidFill>
              </a:rPr>
              <a:t>Fair Balance </a:t>
            </a:r>
            <a:r>
              <a:rPr lang="de-DE" dirty="0">
                <a:solidFill>
                  <a:srgbClr val="C00000"/>
                </a:solidFill>
              </a:rPr>
              <a:t>– </a:t>
            </a:r>
            <a:br>
              <a:rPr lang="de-DE" dirty="0">
                <a:solidFill>
                  <a:srgbClr val="C00000"/>
                </a:solidFill>
              </a:rPr>
            </a:br>
            <a:r>
              <a:rPr lang="de-DE" dirty="0">
                <a:solidFill>
                  <a:srgbClr val="C00000"/>
                </a:solidFill>
              </a:rPr>
              <a:t>different fundamental </a:t>
            </a:r>
            <a:r>
              <a:rPr lang="de-DE" dirty="0" err="1">
                <a:solidFill>
                  <a:srgbClr val="C00000"/>
                </a:solidFill>
              </a:rPr>
              <a:t>rights</a:t>
            </a:r>
            <a:endParaRPr lang="de-AT" dirty="0">
              <a:solidFill>
                <a:srgbClr val="C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23528" y="6356358"/>
            <a:ext cx="8280920" cy="365125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06D0-4F97-46C7-9035-550FCD52BF47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76108"/>
            <a:ext cx="6840760" cy="468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>
            <a:off x="1331640" y="4022050"/>
            <a:ext cx="2808312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7030A0"/>
                </a:solidFill>
              </a:rPr>
              <a:t>Fundamental </a:t>
            </a:r>
            <a:r>
              <a:rPr lang="de-DE" b="1" dirty="0" err="1">
                <a:solidFill>
                  <a:srgbClr val="7030A0"/>
                </a:solidFill>
              </a:rPr>
              <a:t>right</a:t>
            </a:r>
            <a:endParaRPr lang="de-AT" b="1" dirty="0">
              <a:solidFill>
                <a:srgbClr val="7030A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012160" y="4221088"/>
            <a:ext cx="216024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7030A0"/>
                </a:solidFill>
              </a:rPr>
              <a:t>Fundamental </a:t>
            </a:r>
            <a:r>
              <a:rPr lang="de-DE" b="1" dirty="0" err="1">
                <a:solidFill>
                  <a:srgbClr val="7030A0"/>
                </a:solidFill>
              </a:rPr>
              <a:t>right</a:t>
            </a:r>
            <a:endParaRPr lang="de-AT" b="1" dirty="0">
              <a:solidFill>
                <a:srgbClr val="7030A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25E3927-E5C0-B84C-886C-7F76FE16EF14}"/>
              </a:ext>
            </a:extLst>
          </p:cNvPr>
          <p:cNvSpPr/>
          <p:nvPr/>
        </p:nvSpPr>
        <p:spPr>
          <a:xfrm>
            <a:off x="3491880" y="2924944"/>
            <a:ext cx="2592287" cy="9361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 err="1"/>
              <a:t>proporcionality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320535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10A90-3AFB-D34D-BB85-151DB805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EU Listina: </a:t>
            </a:r>
            <a:r>
              <a:rPr lang="de-DE" u="sng" dirty="0" err="1"/>
              <a:t>Preambula</a:t>
            </a:r>
            <a:r>
              <a:rPr lang="de-DE" u="sng" dirty="0"/>
              <a:t> </a:t>
            </a:r>
            <a:r>
              <a:rPr lang="de-DE" sz="3200" dirty="0"/>
              <a:t>(6.odst.)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865898-505F-8343-ABCC-DBE1BB350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64333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de-AT" sz="3600" dirty="0"/>
              <a:t>„</a:t>
            </a:r>
            <a:r>
              <a:rPr lang="de-AT" sz="4000" dirty="0" err="1"/>
              <a:t>Uživanje</a:t>
            </a:r>
            <a:r>
              <a:rPr lang="de-AT" sz="4000" dirty="0"/>
              <a:t> </a:t>
            </a:r>
            <a:r>
              <a:rPr lang="de-AT" sz="4000" dirty="0" err="1"/>
              <a:t>teh</a:t>
            </a:r>
            <a:r>
              <a:rPr lang="de-AT" sz="4000" dirty="0"/>
              <a:t> </a:t>
            </a:r>
            <a:r>
              <a:rPr lang="de-AT" sz="4000" dirty="0" err="1"/>
              <a:t>pravic</a:t>
            </a:r>
            <a:r>
              <a:rPr lang="de-AT" sz="4000" dirty="0"/>
              <a:t> je </a:t>
            </a:r>
            <a:r>
              <a:rPr lang="de-AT" sz="4000" dirty="0" err="1"/>
              <a:t>povezano</a:t>
            </a:r>
            <a:r>
              <a:rPr lang="de-AT" sz="4000" dirty="0"/>
              <a:t> </a:t>
            </a:r>
            <a:r>
              <a:rPr lang="de-AT" sz="4000" dirty="0" err="1"/>
              <a:t>z</a:t>
            </a:r>
            <a:r>
              <a:rPr lang="de-AT" sz="4000" dirty="0"/>
              <a:t> </a:t>
            </a:r>
            <a:r>
              <a:rPr lang="de-AT" sz="4000" dirty="0" err="1">
                <a:solidFill>
                  <a:srgbClr val="FF0000"/>
                </a:solidFill>
              </a:rPr>
              <a:t>odgovornostmi</a:t>
            </a:r>
            <a:r>
              <a:rPr lang="de-AT" sz="4000" dirty="0">
                <a:solidFill>
                  <a:srgbClr val="FF0000"/>
                </a:solidFill>
              </a:rPr>
              <a:t> in </a:t>
            </a:r>
            <a:r>
              <a:rPr lang="de-AT" sz="4000" dirty="0" err="1">
                <a:solidFill>
                  <a:srgbClr val="FF0000"/>
                </a:solidFill>
              </a:rPr>
              <a:t>dolžnostmi</a:t>
            </a:r>
            <a:r>
              <a:rPr lang="de-AT" sz="4000" dirty="0">
                <a:solidFill>
                  <a:srgbClr val="FF0000"/>
                </a:solidFill>
              </a:rPr>
              <a:t> do </a:t>
            </a:r>
            <a:r>
              <a:rPr lang="de-AT" sz="4000" u="sng" dirty="0" err="1">
                <a:solidFill>
                  <a:srgbClr val="FF0000"/>
                </a:solidFill>
              </a:rPr>
              <a:t>soljudi</a:t>
            </a:r>
            <a:r>
              <a:rPr lang="de-AT" sz="4000" u="sng" dirty="0">
                <a:solidFill>
                  <a:srgbClr val="FF0000"/>
                </a:solidFill>
              </a:rPr>
              <a:t>, </a:t>
            </a:r>
            <a:r>
              <a:rPr lang="de-AT" sz="4000" u="sng" dirty="0" err="1">
                <a:solidFill>
                  <a:srgbClr val="FF0000"/>
                </a:solidFill>
              </a:rPr>
              <a:t>človeške</a:t>
            </a:r>
            <a:r>
              <a:rPr lang="de-AT" sz="4000" u="sng" dirty="0">
                <a:solidFill>
                  <a:srgbClr val="FF0000"/>
                </a:solidFill>
              </a:rPr>
              <a:t> </a:t>
            </a:r>
            <a:r>
              <a:rPr lang="de-AT" sz="4000" u="sng" dirty="0" err="1">
                <a:solidFill>
                  <a:srgbClr val="FF0000"/>
                </a:solidFill>
              </a:rPr>
              <a:t>skupnosti</a:t>
            </a:r>
            <a:r>
              <a:rPr lang="de-AT" sz="4000" u="sng" dirty="0">
                <a:solidFill>
                  <a:srgbClr val="FF0000"/>
                </a:solidFill>
              </a:rPr>
              <a:t> </a:t>
            </a:r>
            <a:r>
              <a:rPr lang="de-AT" sz="4000" dirty="0">
                <a:solidFill>
                  <a:srgbClr val="FF0000"/>
                </a:solidFill>
              </a:rPr>
              <a:t>in </a:t>
            </a:r>
            <a:r>
              <a:rPr lang="de-AT" sz="4000" dirty="0" err="1">
                <a:solidFill>
                  <a:srgbClr val="FF0000"/>
                </a:solidFill>
              </a:rPr>
              <a:t>prihodnjih</a:t>
            </a:r>
            <a:r>
              <a:rPr lang="de-AT" sz="4000" dirty="0">
                <a:solidFill>
                  <a:srgbClr val="FF0000"/>
                </a:solidFill>
              </a:rPr>
              <a:t> </a:t>
            </a:r>
            <a:r>
              <a:rPr lang="de-AT" sz="4000" dirty="0" err="1">
                <a:solidFill>
                  <a:srgbClr val="FF0000"/>
                </a:solidFill>
              </a:rPr>
              <a:t>generacij</a:t>
            </a:r>
            <a:r>
              <a:rPr lang="de-AT" sz="3600" dirty="0"/>
              <a:t>.“</a:t>
            </a:r>
          </a:p>
          <a:p>
            <a:pPr marL="0" indent="0">
              <a:buNone/>
            </a:pPr>
            <a:endParaRPr lang="de-DE" sz="36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AB65CD-DAFF-1C41-A07F-571235F9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2EBCD12-E6BA-D940-AE6F-E4A3F66BE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7EA4-B7E1-4234-84E3-4AEA28FAF0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 descr="Men Individual Group - Free vector graphic on Pixabay">
            <a:extLst>
              <a:ext uri="{FF2B5EF4-FFF2-40B4-BE49-F238E27FC236}">
                <a16:creationId xmlns:a16="http://schemas.microsoft.com/office/drawing/2014/main" id="{00790486-69D1-844E-AD05-E8C8CB56E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09119"/>
            <a:ext cx="6120680" cy="200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974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680250-6581-554F-83D4-6EA191BD5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7"/>
            <a:ext cx="7236296" cy="994123"/>
          </a:xfrm>
        </p:spPr>
        <p:txBody>
          <a:bodyPr/>
          <a:lstStyle/>
          <a:p>
            <a:r>
              <a:rPr lang="de-DE" sz="3600" b="1" dirty="0">
                <a:solidFill>
                  <a:srgbClr val="FF0000"/>
                </a:solidFill>
              </a:rPr>
              <a:t>PRIMERJAVA: </a:t>
            </a:r>
            <a:r>
              <a:rPr lang="de-DE" sz="3600" b="1" u="sng" dirty="0">
                <a:solidFill>
                  <a:srgbClr val="FF0000"/>
                </a:solidFill>
              </a:rPr>
              <a:t>USTAVA RS</a:t>
            </a:r>
            <a:r>
              <a:rPr lang="de-DE" sz="3600" b="1" dirty="0">
                <a:solidFill>
                  <a:srgbClr val="FF0000"/>
                </a:solidFill>
              </a:rPr>
              <a:t>: </a:t>
            </a:r>
            <a:br>
              <a:rPr lang="de-DE" sz="3600" b="1" dirty="0">
                <a:solidFill>
                  <a:srgbClr val="FF0000"/>
                </a:solidFill>
              </a:rPr>
            </a:br>
            <a:r>
              <a:rPr lang="de-DE" sz="3600" dirty="0" err="1"/>
              <a:t>Clovekove</a:t>
            </a:r>
            <a:r>
              <a:rPr lang="de-DE" sz="3600" dirty="0"/>
              <a:t> pravice: </a:t>
            </a:r>
            <a:r>
              <a:rPr lang="de-DE" sz="3600" dirty="0" err="1"/>
              <a:t>omejitve</a:t>
            </a:r>
            <a:endParaRPr lang="de-DE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E07F66-EE7F-8E4E-B8D1-CBC4351F8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00808"/>
            <a:ext cx="8686800" cy="4425355"/>
          </a:xfrm>
        </p:spPr>
        <p:txBody>
          <a:bodyPr/>
          <a:lstStyle/>
          <a:p>
            <a:pPr marL="0" indent="0" algn="ctr">
              <a:buNone/>
            </a:pPr>
            <a:r>
              <a:rPr lang="de-DE" b="1" dirty="0" err="1">
                <a:solidFill>
                  <a:srgbClr val="FF0000"/>
                </a:solidFill>
              </a:rPr>
              <a:t>Ustava</a:t>
            </a:r>
            <a:r>
              <a:rPr lang="de-DE" b="1" dirty="0">
                <a:solidFill>
                  <a:srgbClr val="FF0000"/>
                </a:solidFill>
              </a:rPr>
              <a:t> RS</a:t>
            </a:r>
            <a:r>
              <a:rPr lang="de-DE" dirty="0">
                <a:solidFill>
                  <a:srgbClr val="FF0000"/>
                </a:solidFill>
              </a:rPr>
              <a:t>, 1. in 2. </a:t>
            </a:r>
            <a:r>
              <a:rPr lang="de-DE" dirty="0" err="1">
                <a:solidFill>
                  <a:srgbClr val="FF0000"/>
                </a:solidFill>
              </a:rPr>
              <a:t>odst</a:t>
            </a:r>
            <a:r>
              <a:rPr lang="de-DE" dirty="0">
                <a:solidFill>
                  <a:srgbClr val="FF0000"/>
                </a:solidFill>
              </a:rPr>
              <a:t>. 15. cl.:</a:t>
            </a:r>
          </a:p>
          <a:p>
            <a:pPr marL="0" indent="0">
              <a:buNone/>
            </a:pPr>
            <a:r>
              <a:rPr lang="de-AT" dirty="0"/>
              <a:t>„Z </a:t>
            </a:r>
            <a:r>
              <a:rPr lang="de-AT" u="sng" dirty="0" err="1"/>
              <a:t>zakonom</a:t>
            </a:r>
            <a:r>
              <a:rPr lang="de-AT" dirty="0"/>
              <a:t> je </a:t>
            </a:r>
            <a:r>
              <a:rPr lang="de-AT" dirty="0" err="1"/>
              <a:t>mogoče</a:t>
            </a:r>
            <a:r>
              <a:rPr lang="de-AT" dirty="0"/>
              <a:t> </a:t>
            </a:r>
            <a:r>
              <a:rPr lang="de-AT" dirty="0" err="1"/>
              <a:t>predpisati</a:t>
            </a:r>
            <a:r>
              <a:rPr lang="de-AT" dirty="0"/>
              <a:t> </a:t>
            </a:r>
            <a:r>
              <a:rPr lang="de-AT" dirty="0" err="1"/>
              <a:t>način</a:t>
            </a:r>
            <a:r>
              <a:rPr lang="de-AT" dirty="0"/>
              <a:t> </a:t>
            </a:r>
            <a:r>
              <a:rPr lang="de-AT" dirty="0" err="1"/>
              <a:t>uresničevanja</a:t>
            </a:r>
            <a:r>
              <a:rPr lang="de-AT" dirty="0"/>
              <a:t> </a:t>
            </a:r>
            <a:r>
              <a:rPr lang="de-AT" dirty="0" err="1"/>
              <a:t>človekovih</a:t>
            </a:r>
            <a:r>
              <a:rPr lang="de-AT" dirty="0"/>
              <a:t> </a:t>
            </a:r>
            <a:r>
              <a:rPr lang="de-AT" dirty="0" err="1"/>
              <a:t>pravic</a:t>
            </a:r>
            <a:r>
              <a:rPr lang="de-AT" dirty="0"/>
              <a:t> in </a:t>
            </a:r>
            <a:r>
              <a:rPr lang="de-AT" dirty="0" err="1"/>
              <a:t>temeljnih</a:t>
            </a:r>
            <a:r>
              <a:rPr lang="de-AT" dirty="0"/>
              <a:t> </a:t>
            </a:r>
            <a:r>
              <a:rPr lang="de-AT" dirty="0" err="1"/>
              <a:t>svoboščin</a:t>
            </a:r>
            <a:r>
              <a:rPr lang="de-AT" dirty="0"/>
              <a:t>, </a:t>
            </a:r>
            <a:r>
              <a:rPr lang="de-AT" dirty="0" err="1"/>
              <a:t>kadar</a:t>
            </a:r>
            <a:r>
              <a:rPr lang="de-AT" dirty="0"/>
              <a:t> </a:t>
            </a:r>
            <a:r>
              <a:rPr lang="de-AT" dirty="0" err="1"/>
              <a:t>tako</a:t>
            </a:r>
            <a:r>
              <a:rPr lang="de-AT" dirty="0"/>
              <a:t> </a:t>
            </a:r>
            <a:r>
              <a:rPr lang="de-AT" dirty="0" err="1"/>
              <a:t>določa</a:t>
            </a:r>
            <a:r>
              <a:rPr lang="de-AT" dirty="0"/>
              <a:t> </a:t>
            </a:r>
            <a:r>
              <a:rPr lang="de-AT" dirty="0" err="1"/>
              <a:t>ustava</a:t>
            </a:r>
            <a:r>
              <a:rPr lang="de-AT" dirty="0"/>
              <a:t>, </a:t>
            </a:r>
            <a:r>
              <a:rPr lang="de-AT" dirty="0" err="1"/>
              <a:t>ali</a:t>
            </a:r>
            <a:r>
              <a:rPr lang="de-AT" dirty="0"/>
              <a:t> </a:t>
            </a:r>
            <a:r>
              <a:rPr lang="de-AT" dirty="0" err="1"/>
              <a:t>če</a:t>
            </a:r>
            <a:r>
              <a:rPr lang="de-AT" dirty="0"/>
              <a:t> je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nujno</a:t>
            </a:r>
            <a:r>
              <a:rPr lang="de-AT" dirty="0"/>
              <a:t> </a:t>
            </a:r>
            <a:r>
              <a:rPr lang="de-AT" dirty="0" err="1"/>
              <a:t>zaradi</a:t>
            </a:r>
            <a:r>
              <a:rPr lang="de-AT" dirty="0"/>
              <a:t> same </a:t>
            </a:r>
            <a:r>
              <a:rPr lang="de-AT" dirty="0" err="1"/>
              <a:t>narave</a:t>
            </a:r>
            <a:r>
              <a:rPr lang="de-AT" dirty="0"/>
              <a:t> </a:t>
            </a:r>
            <a:r>
              <a:rPr lang="de-AT" dirty="0" err="1"/>
              <a:t>posamezne</a:t>
            </a:r>
            <a:r>
              <a:rPr lang="de-AT" dirty="0"/>
              <a:t> </a:t>
            </a:r>
            <a:r>
              <a:rPr lang="de-AT" dirty="0" err="1"/>
              <a:t>pravice</a:t>
            </a:r>
            <a:r>
              <a:rPr lang="de-AT" dirty="0"/>
              <a:t> </a:t>
            </a:r>
            <a:r>
              <a:rPr lang="de-AT" dirty="0" err="1"/>
              <a:t>ali</a:t>
            </a:r>
            <a:r>
              <a:rPr lang="de-AT" dirty="0"/>
              <a:t> </a:t>
            </a:r>
            <a:r>
              <a:rPr lang="de-AT" dirty="0" err="1"/>
              <a:t>svoboščine</a:t>
            </a:r>
            <a:r>
              <a:rPr lang="de-AT" dirty="0"/>
              <a:t>.</a:t>
            </a:r>
          </a:p>
          <a:p>
            <a:pPr marL="0" indent="0">
              <a:buNone/>
            </a:pPr>
            <a:r>
              <a:rPr lang="de-AT" dirty="0"/>
              <a:t>Človekove </a:t>
            </a:r>
            <a:r>
              <a:rPr lang="de-AT" dirty="0" err="1"/>
              <a:t>pravice</a:t>
            </a:r>
            <a:r>
              <a:rPr lang="de-AT" dirty="0"/>
              <a:t> in </a:t>
            </a:r>
            <a:r>
              <a:rPr lang="de-AT" dirty="0" err="1"/>
              <a:t>temeljne</a:t>
            </a:r>
            <a:r>
              <a:rPr lang="de-AT" dirty="0"/>
              <a:t> </a:t>
            </a:r>
            <a:r>
              <a:rPr lang="de-AT" dirty="0" err="1"/>
              <a:t>svoboščine</a:t>
            </a:r>
            <a:r>
              <a:rPr lang="de-AT" dirty="0"/>
              <a:t> so </a:t>
            </a:r>
            <a:r>
              <a:rPr lang="de-AT" u="sng" dirty="0" err="1">
                <a:solidFill>
                  <a:srgbClr val="FF0000"/>
                </a:solidFill>
              </a:rPr>
              <a:t>omejene</a:t>
            </a:r>
            <a:r>
              <a:rPr lang="de-AT" u="sng" dirty="0">
                <a:solidFill>
                  <a:srgbClr val="FF0000"/>
                </a:solidFill>
              </a:rPr>
              <a:t> </a:t>
            </a:r>
            <a:r>
              <a:rPr lang="de-AT" u="sng" dirty="0" err="1">
                <a:solidFill>
                  <a:srgbClr val="FF0000"/>
                </a:solidFill>
              </a:rPr>
              <a:t>samo</a:t>
            </a:r>
            <a:r>
              <a:rPr lang="de-AT" u="sng" dirty="0">
                <a:solidFill>
                  <a:srgbClr val="FF0000"/>
                </a:solidFill>
              </a:rPr>
              <a:t> s </a:t>
            </a:r>
            <a:r>
              <a:rPr lang="de-AT" u="sng" dirty="0" err="1">
                <a:solidFill>
                  <a:srgbClr val="FF0000"/>
                </a:solidFill>
              </a:rPr>
              <a:t>pravicami</a:t>
            </a:r>
            <a:r>
              <a:rPr lang="de-AT" u="sng" dirty="0">
                <a:solidFill>
                  <a:srgbClr val="FF0000"/>
                </a:solidFill>
              </a:rPr>
              <a:t> </a:t>
            </a:r>
            <a:r>
              <a:rPr lang="de-AT" u="sng" dirty="0" err="1">
                <a:solidFill>
                  <a:srgbClr val="FF0000"/>
                </a:solidFill>
              </a:rPr>
              <a:t>drugih</a:t>
            </a:r>
            <a:r>
              <a:rPr lang="de-AT" dirty="0"/>
              <a:t> in v </a:t>
            </a:r>
            <a:r>
              <a:rPr lang="de-AT" dirty="0" err="1"/>
              <a:t>primerih</a:t>
            </a:r>
            <a:r>
              <a:rPr lang="de-AT" dirty="0"/>
              <a:t>, </a:t>
            </a:r>
            <a:r>
              <a:rPr lang="de-AT" dirty="0" err="1"/>
              <a:t>ki</a:t>
            </a:r>
            <a:r>
              <a:rPr lang="de-AT" dirty="0"/>
              <a:t> </a:t>
            </a:r>
            <a:r>
              <a:rPr lang="de-AT" dirty="0" err="1"/>
              <a:t>jih</a:t>
            </a:r>
            <a:r>
              <a:rPr lang="de-AT" dirty="0"/>
              <a:t> </a:t>
            </a:r>
            <a:r>
              <a:rPr lang="de-AT" dirty="0" err="1"/>
              <a:t>določa</a:t>
            </a:r>
            <a:r>
              <a:rPr lang="de-AT" dirty="0"/>
              <a:t> </a:t>
            </a:r>
            <a:r>
              <a:rPr lang="de-AT" dirty="0" err="1"/>
              <a:t>ta</a:t>
            </a:r>
            <a:r>
              <a:rPr lang="de-AT" dirty="0"/>
              <a:t> </a:t>
            </a:r>
            <a:r>
              <a:rPr lang="de-AT" dirty="0" err="1"/>
              <a:t>ustava</a:t>
            </a:r>
            <a:r>
              <a:rPr lang="de-AT" dirty="0"/>
              <a:t>.“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5C7379B-8FE6-1A4D-AE6C-9F0478D43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712968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FEFA93-7560-8447-BDA0-E48B547F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7EA4-B7E1-4234-84E3-4AEA28FAF0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2" name="Picture 4" descr="1. Uvod - USTAVA OŠ MAJŠPERK">
            <a:extLst>
              <a:ext uri="{FF2B5EF4-FFF2-40B4-BE49-F238E27FC236}">
                <a16:creationId xmlns:a16="http://schemas.microsoft.com/office/drawing/2014/main" id="{F705F192-7BFE-E147-BB4F-F0CFDF789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3993"/>
            <a:ext cx="1728192" cy="243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604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6633"/>
            <a:ext cx="8785225" cy="144070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1200"/>
              </a:spcAft>
              <a:defRPr/>
            </a:pPr>
            <a:r>
              <a:rPr lang="de-DE" sz="3200" b="1" dirty="0" err="1">
                <a:solidFill>
                  <a:srgbClr val="FF0000"/>
                </a:solidFill>
              </a:rPr>
              <a:t>Zdravje</a:t>
            </a:r>
            <a:r>
              <a:rPr lang="de-DE" sz="3200" b="1" dirty="0">
                <a:solidFill>
                  <a:srgbClr val="FF0000"/>
                </a:solidFill>
              </a:rPr>
              <a:t> in</a:t>
            </a:r>
            <a:br>
              <a:rPr lang="de-DE" sz="3200" b="1" dirty="0">
                <a:solidFill>
                  <a:srgbClr val="FF0000"/>
                </a:solidFill>
              </a:rPr>
            </a:br>
            <a:r>
              <a:rPr lang="de-DE" sz="3200" b="1" dirty="0">
                <a:solidFill>
                  <a:srgbClr val="FF0000"/>
                </a:solidFill>
              </a:rPr>
              <a:t> </a:t>
            </a:r>
            <a:r>
              <a:rPr lang="de-DE" sz="3200" b="1" dirty="0" err="1">
                <a:solidFill>
                  <a:srgbClr val="FF0000"/>
                </a:solidFill>
              </a:rPr>
              <a:t>sodna</a:t>
            </a:r>
            <a:r>
              <a:rPr lang="de-DE" sz="3200" b="1" dirty="0">
                <a:solidFill>
                  <a:srgbClr val="FF0000"/>
                </a:solidFill>
              </a:rPr>
              <a:t> </a:t>
            </a:r>
            <a:r>
              <a:rPr lang="de-DE" sz="3200" b="1" dirty="0" err="1">
                <a:solidFill>
                  <a:srgbClr val="FF0000"/>
                </a:solidFill>
              </a:rPr>
              <a:t>praksa</a:t>
            </a:r>
            <a:r>
              <a:rPr lang="de-DE" sz="3200" b="1" dirty="0">
                <a:solidFill>
                  <a:srgbClr val="FF0000"/>
                </a:solidFill>
              </a:rPr>
              <a:t> </a:t>
            </a:r>
            <a:r>
              <a:rPr lang="de-DE" sz="3200" b="1" u="sng" dirty="0" err="1">
                <a:solidFill>
                  <a:srgbClr val="FF0000"/>
                </a:solidFill>
              </a:rPr>
              <a:t>Sodišča</a:t>
            </a:r>
            <a:r>
              <a:rPr lang="de-DE" sz="3200" b="1" u="sng" dirty="0">
                <a:solidFill>
                  <a:srgbClr val="FF0000"/>
                </a:solidFill>
              </a:rPr>
              <a:t> EU </a:t>
            </a:r>
            <a:r>
              <a:rPr lang="de-DE" sz="2800" u="sng" dirty="0">
                <a:solidFill>
                  <a:srgbClr val="0070C0"/>
                </a:solidFill>
              </a:rPr>
              <a:t>(</a:t>
            </a:r>
            <a:r>
              <a:rPr lang="sl-SI" sz="2800" u="sng" dirty="0">
                <a:solidFill>
                  <a:srgbClr val="0070C0"/>
                </a:solidFill>
              </a:rPr>
              <a:t>Luxembourg)</a:t>
            </a:r>
            <a:endParaRPr lang="en-GB" sz="2800" u="sng" dirty="0">
              <a:solidFill>
                <a:srgbClr val="0070C0"/>
              </a:solidFill>
            </a:endParaRPr>
          </a:p>
        </p:txBody>
      </p:sp>
      <p:pic>
        <p:nvPicPr>
          <p:cNvPr id="272387" name="Picture 4" descr="sodisce za PP 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989138"/>
            <a:ext cx="5905500" cy="4114800"/>
          </a:xfrm>
          <a:noFill/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ED1D83-A655-4345-A1B9-8198891D72B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2389" name="Wolkenförmige Legende 1"/>
          <p:cNvSpPr>
            <a:spLocks noChangeArrowheads="1"/>
          </p:cNvSpPr>
          <p:nvPr/>
        </p:nvSpPr>
        <p:spPr bwMode="auto">
          <a:xfrm>
            <a:off x="6372225" y="2133600"/>
            <a:ext cx="2771775" cy="1223963"/>
          </a:xfrm>
          <a:prstGeom prst="cloudCallout">
            <a:avLst>
              <a:gd name="adj1" fmla="val -20833"/>
              <a:gd name="adj2" fmla="val 6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b="1" dirty="0">
                <a:solidFill>
                  <a:prstClr val="black"/>
                </a:solidFill>
                <a:latin typeface="Arial" charset="0"/>
              </a:rPr>
              <a:t>Constitutional </a:t>
            </a:r>
            <a:r>
              <a:rPr lang="de-DE" altLang="de-DE" sz="1800" b="1" dirty="0" err="1">
                <a:solidFill>
                  <a:prstClr val="black"/>
                </a:solidFill>
                <a:latin typeface="Arial" charset="0"/>
              </a:rPr>
              <a:t>court</a:t>
            </a:r>
            <a:r>
              <a:rPr lang="de-DE" altLang="de-DE" sz="1800" b="1" dirty="0">
                <a:solidFill>
                  <a:prstClr val="black"/>
                </a:solidFill>
                <a:latin typeface="Arial" charset="0"/>
              </a:rPr>
              <a:t>?</a:t>
            </a:r>
            <a:endParaRPr lang="de-AT" altLang="de-DE" sz="18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2390" name="Wolkenförmige Legende 3"/>
          <p:cNvSpPr>
            <a:spLocks noChangeArrowheads="1"/>
          </p:cNvSpPr>
          <p:nvPr/>
        </p:nvSpPr>
        <p:spPr bwMode="auto">
          <a:xfrm>
            <a:off x="6877050" y="3933825"/>
            <a:ext cx="2087563" cy="1116013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2000" b="1">
                <a:solidFill>
                  <a:srgbClr val="002060"/>
                </a:solidFill>
                <a:latin typeface="Arial" charset="0"/>
              </a:rPr>
              <a:t>Supreme court?</a:t>
            </a:r>
            <a:endParaRPr lang="de-AT" altLang="de-DE" sz="2000" b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11"/>
          </p:nvPr>
        </p:nvSpPr>
        <p:spPr bwMode="auto">
          <a:xfrm>
            <a:off x="539750" y="6381750"/>
            <a:ext cx="811053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200">
                <a:solidFill>
                  <a:srgbClr val="898989"/>
                </a:solidFill>
                <a:latin typeface="+mn-lt"/>
              </a:rPr>
              <a:t>Prof. Trstenjak, Copyright! Reproduction and citation forbidden without the consent of the author.</a:t>
            </a:r>
            <a:endParaRPr lang="en-GB" altLang="de-DE" sz="120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2470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939A6-76B3-8F43-87B2-9C72CA025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10581"/>
          </a:xfrm>
        </p:spPr>
        <p:txBody>
          <a:bodyPr/>
          <a:lstStyle/>
          <a:p>
            <a:br>
              <a:rPr lang="de-DE" sz="3200" b="1" u="sng" dirty="0">
                <a:solidFill>
                  <a:srgbClr val="FF0000"/>
                </a:solidFill>
              </a:rPr>
            </a:br>
            <a:r>
              <a:rPr lang="de-DE" sz="3200" b="1" u="sng" dirty="0" err="1">
                <a:solidFill>
                  <a:srgbClr val="FF0000"/>
                </a:solidFill>
              </a:rPr>
              <a:t>Zdravje</a:t>
            </a:r>
            <a:r>
              <a:rPr lang="de-DE" sz="3200" b="1" dirty="0">
                <a:solidFill>
                  <a:srgbClr val="FF0000"/>
                </a:solidFill>
              </a:rPr>
              <a:t> in </a:t>
            </a:r>
            <a:r>
              <a:rPr lang="de-DE" sz="3200" b="1" dirty="0" err="1">
                <a:solidFill>
                  <a:srgbClr val="FF0000"/>
                </a:solidFill>
              </a:rPr>
              <a:t>sodna</a:t>
            </a:r>
            <a:r>
              <a:rPr lang="de-DE" sz="3200" b="1" dirty="0">
                <a:solidFill>
                  <a:srgbClr val="FF0000"/>
                </a:solidFill>
              </a:rPr>
              <a:t> </a:t>
            </a:r>
            <a:r>
              <a:rPr lang="de-DE" sz="3200" b="1" dirty="0" err="1">
                <a:solidFill>
                  <a:srgbClr val="FF0000"/>
                </a:solidFill>
              </a:rPr>
              <a:t>praksa</a:t>
            </a:r>
            <a:r>
              <a:rPr lang="de-DE" sz="3200" b="1" dirty="0">
                <a:solidFill>
                  <a:srgbClr val="FF0000"/>
                </a:solidFill>
              </a:rPr>
              <a:t> </a:t>
            </a:r>
            <a:r>
              <a:rPr lang="de-DE" sz="3200" b="1" dirty="0" err="1">
                <a:solidFill>
                  <a:srgbClr val="FF0000"/>
                </a:solidFill>
              </a:rPr>
              <a:t>Sodišča</a:t>
            </a:r>
            <a:r>
              <a:rPr lang="de-DE" sz="3200" b="1" dirty="0">
                <a:solidFill>
                  <a:srgbClr val="FF0000"/>
                </a:solidFill>
              </a:rPr>
              <a:t> EU</a:t>
            </a:r>
            <a:br>
              <a:rPr lang="de-DE" sz="3200" b="1" dirty="0">
                <a:solidFill>
                  <a:srgbClr val="FF0000"/>
                </a:solidFill>
              </a:rPr>
            </a:br>
            <a:r>
              <a:rPr lang="en-GB" sz="3200" dirty="0"/>
              <a:t>C-547/14, </a:t>
            </a:r>
            <a:r>
              <a:rPr lang="en-GB" sz="3200" b="1" i="1" dirty="0"/>
              <a:t>Philip </a:t>
            </a:r>
            <a:r>
              <a:rPr lang="en-GB" sz="3200" b="1" i="1" dirty="0" err="1"/>
              <a:t>Moris</a:t>
            </a:r>
            <a:br>
              <a:rPr lang="de-AT" sz="3200" dirty="0"/>
            </a:br>
            <a:endParaRPr lang="de-DE" sz="3200" b="1" dirty="0">
              <a:solidFill>
                <a:srgbClr val="FF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FD7333-F388-9E4A-A621-02FAAB3C7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0582"/>
            <a:ext cx="9144000" cy="5015582"/>
          </a:xfrm>
        </p:spPr>
        <p:txBody>
          <a:bodyPr/>
          <a:lstStyle/>
          <a:p>
            <a:pPr marL="0" indent="0">
              <a:buNone/>
            </a:pPr>
            <a:r>
              <a:rPr lang="de-AT" b="1" u="sng" dirty="0"/>
              <a:t>Problem: </a:t>
            </a:r>
          </a:p>
          <a:p>
            <a:pPr>
              <a:buFontTx/>
              <a:buChar char="-"/>
            </a:pPr>
            <a:r>
              <a:rPr lang="de-AT" dirty="0" err="1"/>
              <a:t>Tobacni</a:t>
            </a:r>
            <a:r>
              <a:rPr lang="de-AT" dirty="0"/>
              <a:t> </a:t>
            </a:r>
            <a:r>
              <a:rPr lang="de-AT" dirty="0" err="1"/>
              <a:t>izdelki</a:t>
            </a:r>
            <a:r>
              <a:rPr lang="de-AT" dirty="0"/>
              <a:t> in </a:t>
            </a:r>
            <a:r>
              <a:rPr lang="de-AT" dirty="0" err="1"/>
              <a:t>omejitve</a:t>
            </a:r>
            <a:r>
              <a:rPr lang="de-AT" dirty="0"/>
              <a:t> o </a:t>
            </a:r>
            <a:r>
              <a:rPr lang="de-AT" dirty="0" err="1"/>
              <a:t>embalaži</a:t>
            </a:r>
            <a:r>
              <a:rPr lang="de-AT" dirty="0"/>
              <a:t> in </a:t>
            </a:r>
            <a:r>
              <a:rPr lang="de-AT" dirty="0" err="1"/>
              <a:t>označevanju</a:t>
            </a:r>
            <a:endParaRPr lang="de-AT" dirty="0"/>
          </a:p>
          <a:p>
            <a:pPr>
              <a:buFontTx/>
              <a:buChar char="-"/>
            </a:pPr>
            <a:r>
              <a:rPr lang="de-AT" b="1" u="sng" dirty="0" err="1">
                <a:solidFill>
                  <a:srgbClr val="C00000"/>
                </a:solidFill>
              </a:rPr>
              <a:t>Zdravje</a:t>
            </a:r>
            <a:r>
              <a:rPr lang="de-AT" b="1" u="sng" dirty="0">
                <a:solidFill>
                  <a:srgbClr val="C00000"/>
                </a:solidFill>
              </a:rPr>
              <a:t> in </a:t>
            </a:r>
            <a:r>
              <a:rPr lang="de-AT" b="1" u="sng" dirty="0" err="1">
                <a:solidFill>
                  <a:srgbClr val="C00000"/>
                </a:solidFill>
              </a:rPr>
              <a:t>omejitve</a:t>
            </a:r>
            <a:r>
              <a:rPr lang="de-AT" b="1" u="sng" dirty="0">
                <a:solidFill>
                  <a:srgbClr val="C00000"/>
                </a:solidFill>
              </a:rPr>
              <a:t> </a:t>
            </a:r>
            <a:r>
              <a:rPr lang="de-AT" b="1" u="sng" dirty="0" err="1">
                <a:solidFill>
                  <a:srgbClr val="C00000"/>
                </a:solidFill>
              </a:rPr>
              <a:t>drugih</a:t>
            </a:r>
            <a:r>
              <a:rPr lang="de-AT" b="1" u="sng" dirty="0">
                <a:solidFill>
                  <a:srgbClr val="C00000"/>
                </a:solidFill>
              </a:rPr>
              <a:t> </a:t>
            </a:r>
            <a:r>
              <a:rPr lang="de-AT" b="1" u="sng" dirty="0" err="1">
                <a:solidFill>
                  <a:srgbClr val="C00000"/>
                </a:solidFill>
              </a:rPr>
              <a:t>pravic</a:t>
            </a:r>
            <a:endParaRPr lang="de-AT" b="1" u="sng" dirty="0">
              <a:solidFill>
                <a:srgbClr val="C00000"/>
              </a:solidFill>
            </a:endParaRPr>
          </a:p>
          <a:p>
            <a:endParaRPr lang="de-AT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E51BF1-051B-6F45-A8B6-E5E0132C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3FE391-3140-0246-A480-8F971B879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7EA4-B7E1-4234-84E3-4AEA28FAF0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0C495DA-27F8-1B4D-960B-E4964AFA3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425" y="2538129"/>
            <a:ext cx="2531149" cy="379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61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53486-B6FF-5E42-9F74-6E50F570F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C-547/14, </a:t>
            </a:r>
            <a:r>
              <a:rPr lang="en-GB" b="1" i="1" dirty="0">
                <a:solidFill>
                  <a:srgbClr val="FF0000"/>
                </a:solidFill>
              </a:rPr>
              <a:t>Philip Morris</a:t>
            </a:r>
            <a:br>
              <a:rPr lang="en-GB" b="1" i="1" dirty="0">
                <a:solidFill>
                  <a:srgbClr val="FF0000"/>
                </a:solidFill>
              </a:rPr>
            </a:br>
            <a:r>
              <a:rPr lang="en-GB" b="1" i="1" dirty="0">
                <a:solidFill>
                  <a:srgbClr val="FF0000"/>
                </a:solidFill>
              </a:rPr>
              <a:t>Problem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217E70-BEC5-6646-9FC6-8C19DD51F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6019800" cy="4525963"/>
          </a:xfrm>
        </p:spPr>
        <p:txBody>
          <a:bodyPr/>
          <a:lstStyle/>
          <a:p>
            <a:pPr marL="0" indent="0">
              <a:buNone/>
            </a:pPr>
            <a:r>
              <a:rPr lang="de-AT" dirty="0"/>
              <a:t>Problem:</a:t>
            </a:r>
          </a:p>
          <a:p>
            <a:pPr marL="0" indent="0">
              <a:buNone/>
            </a:pPr>
            <a:r>
              <a:rPr lang="de-AT" dirty="0" err="1"/>
              <a:t>zahteva</a:t>
            </a:r>
            <a:r>
              <a:rPr lang="de-AT" dirty="0"/>
              <a:t>, da </a:t>
            </a:r>
            <a:r>
              <a:rPr lang="de-AT" dirty="0" err="1"/>
              <a:t>zdravstvena</a:t>
            </a:r>
            <a:r>
              <a:rPr lang="de-AT" dirty="0"/>
              <a:t> </a:t>
            </a:r>
            <a:r>
              <a:rPr lang="de-AT" dirty="0" err="1"/>
              <a:t>opozorila</a:t>
            </a:r>
            <a:r>
              <a:rPr lang="de-AT" dirty="0"/>
              <a:t> </a:t>
            </a:r>
            <a:r>
              <a:rPr lang="de-AT" dirty="0" err="1"/>
              <a:t>pokrivajo</a:t>
            </a:r>
            <a:r>
              <a:rPr lang="de-AT" dirty="0"/>
              <a:t> 65 % </a:t>
            </a:r>
            <a:r>
              <a:rPr lang="de-AT" dirty="0" err="1"/>
              <a:t>zunanje</a:t>
            </a:r>
            <a:r>
              <a:rPr lang="de-AT" dirty="0"/>
              <a:t> </a:t>
            </a:r>
            <a:r>
              <a:rPr lang="de-AT" dirty="0" err="1"/>
              <a:t>sprednje</a:t>
            </a:r>
            <a:r>
              <a:rPr lang="de-AT" dirty="0"/>
              <a:t> in </a:t>
            </a:r>
            <a:r>
              <a:rPr lang="de-AT" dirty="0" err="1"/>
              <a:t>zadnje</a:t>
            </a:r>
            <a:r>
              <a:rPr lang="de-AT" dirty="0"/>
              <a:t> </a:t>
            </a:r>
            <a:r>
              <a:rPr lang="de-AT" dirty="0" err="1"/>
              <a:t>površine</a:t>
            </a:r>
            <a:r>
              <a:rPr lang="de-AT" dirty="0"/>
              <a:t> </a:t>
            </a:r>
            <a:r>
              <a:rPr lang="de-AT" dirty="0" err="1"/>
              <a:t>zavojčka</a:t>
            </a:r>
            <a:r>
              <a:rPr lang="de-AT" dirty="0"/>
              <a:t> in </a:t>
            </a:r>
            <a:r>
              <a:rPr lang="de-AT" dirty="0" err="1"/>
              <a:t>kakršne</a:t>
            </a:r>
            <a:r>
              <a:rPr lang="de-AT" dirty="0"/>
              <a:t> </a:t>
            </a:r>
            <a:r>
              <a:rPr lang="de-AT" dirty="0" err="1"/>
              <a:t>koli</a:t>
            </a:r>
            <a:r>
              <a:rPr lang="de-AT" dirty="0"/>
              <a:t> </a:t>
            </a:r>
            <a:r>
              <a:rPr lang="de-AT" dirty="0" err="1"/>
              <a:t>zunanje</a:t>
            </a:r>
            <a:r>
              <a:rPr lang="de-AT" dirty="0"/>
              <a:t> </a:t>
            </a:r>
            <a:r>
              <a:rPr lang="de-AT" dirty="0" err="1"/>
              <a:t>embalaže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D592EA9-DD5C-0D4A-B32B-DAB8FBC0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69C9B02-2343-704F-B904-5F0B8ED0F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7EA4-B7E1-4234-84E3-4AEA28FAF0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3A0758A-FD13-E249-9DB1-7A8C5AE33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726" y="2348880"/>
            <a:ext cx="2787774" cy="419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68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FD4C81-C415-8A40-9DD5-0BF1D11F3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Kaj</a:t>
            </a:r>
            <a:r>
              <a:rPr lang="de-DE" dirty="0"/>
              <a:t> je </a:t>
            </a:r>
            <a:r>
              <a:rPr lang="de-DE" dirty="0" err="1"/>
              <a:t>Vasa</a:t>
            </a:r>
            <a:r>
              <a:rPr lang="de-DE" dirty="0"/>
              <a:t> </a:t>
            </a:r>
            <a:r>
              <a:rPr lang="de-DE" dirty="0" err="1"/>
              <a:t>najpomembnejsa</a:t>
            </a:r>
            <a:r>
              <a:rPr lang="de-DE" dirty="0"/>
              <a:t> </a:t>
            </a:r>
            <a:r>
              <a:rPr lang="de-DE" dirty="0" err="1"/>
              <a:t>clovekova</a:t>
            </a:r>
            <a:r>
              <a:rPr lang="de-DE" dirty="0"/>
              <a:t> </a:t>
            </a:r>
            <a:r>
              <a:rPr lang="de-DE" dirty="0" err="1"/>
              <a:t>pravica</a:t>
            </a:r>
            <a:r>
              <a:rPr lang="de-DE" dirty="0"/>
              <a:t>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335F833-3030-A444-B7FE-DFE788E12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3768FB4-6451-0245-9883-859DE50A8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7EA4-B7E1-4234-84E3-4AEA28FAF0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3CAE76A-E19A-754D-A5C3-4D3FAAA13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4149080"/>
            <a:ext cx="2857500" cy="2857500"/>
          </a:xfrm>
          <a:prstGeom prst="rect">
            <a:avLst/>
          </a:prstGeom>
        </p:spPr>
      </p:pic>
      <p:sp>
        <p:nvSpPr>
          <p:cNvPr id="10" name="Wolkenförmige Legende 9">
            <a:extLst>
              <a:ext uri="{FF2B5EF4-FFF2-40B4-BE49-F238E27FC236}">
                <a16:creationId xmlns:a16="http://schemas.microsoft.com/office/drawing/2014/main" id="{2563CF16-2B4F-FA4C-BBE8-21F344312510}"/>
              </a:ext>
            </a:extLst>
          </p:cNvPr>
          <p:cNvSpPr/>
          <p:nvPr/>
        </p:nvSpPr>
        <p:spPr>
          <a:xfrm>
            <a:off x="6133356" y="3933056"/>
            <a:ext cx="2370521" cy="612648"/>
          </a:xfrm>
          <a:prstGeom prst="cloudCallout">
            <a:avLst>
              <a:gd name="adj1" fmla="val -65913"/>
              <a:gd name="adj2" fmla="val 11105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Pravica</a:t>
            </a:r>
            <a:r>
              <a:rPr lang="de-DE" dirty="0"/>
              <a:t> do </a:t>
            </a:r>
            <a:r>
              <a:rPr lang="de-DE" dirty="0" err="1"/>
              <a:t>zivljenja</a:t>
            </a:r>
            <a:r>
              <a:rPr lang="de-DE" dirty="0"/>
              <a:t>?</a:t>
            </a:r>
          </a:p>
        </p:txBody>
      </p:sp>
      <p:sp>
        <p:nvSpPr>
          <p:cNvPr id="11" name="Wolkenförmige Legende 10">
            <a:extLst>
              <a:ext uri="{FF2B5EF4-FFF2-40B4-BE49-F238E27FC236}">
                <a16:creationId xmlns:a16="http://schemas.microsoft.com/office/drawing/2014/main" id="{10B87822-B1C7-7946-A6FC-AFE9EAB08118}"/>
              </a:ext>
            </a:extLst>
          </p:cNvPr>
          <p:cNvSpPr/>
          <p:nvPr/>
        </p:nvSpPr>
        <p:spPr>
          <a:xfrm>
            <a:off x="5004048" y="2373573"/>
            <a:ext cx="2463552" cy="61264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Svoboda?</a:t>
            </a:r>
          </a:p>
        </p:txBody>
      </p:sp>
      <p:sp>
        <p:nvSpPr>
          <p:cNvPr id="12" name="Wolkenförmige Legende 11">
            <a:extLst>
              <a:ext uri="{FF2B5EF4-FFF2-40B4-BE49-F238E27FC236}">
                <a16:creationId xmlns:a16="http://schemas.microsoft.com/office/drawing/2014/main" id="{738291CE-3148-5E48-8596-C039FE3BF163}"/>
              </a:ext>
            </a:extLst>
          </p:cNvPr>
          <p:cNvSpPr/>
          <p:nvPr/>
        </p:nvSpPr>
        <p:spPr>
          <a:xfrm>
            <a:off x="2051720" y="2369022"/>
            <a:ext cx="2160240" cy="771945"/>
          </a:xfrm>
          <a:prstGeom prst="cloudCallout">
            <a:avLst>
              <a:gd name="adj1" fmla="val 41895"/>
              <a:gd name="adj2" fmla="val 14670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Clovekova</a:t>
            </a:r>
            <a:r>
              <a:rPr lang="de-DE" dirty="0"/>
              <a:t> </a:t>
            </a:r>
            <a:r>
              <a:rPr lang="de-DE" dirty="0" err="1"/>
              <a:t>pravica</a:t>
            </a:r>
            <a:r>
              <a:rPr lang="de-DE" dirty="0"/>
              <a:t>?</a:t>
            </a:r>
          </a:p>
        </p:txBody>
      </p:sp>
      <p:sp>
        <p:nvSpPr>
          <p:cNvPr id="13" name="Wolkenförmige Legende 12">
            <a:extLst>
              <a:ext uri="{FF2B5EF4-FFF2-40B4-BE49-F238E27FC236}">
                <a16:creationId xmlns:a16="http://schemas.microsoft.com/office/drawing/2014/main" id="{F3B85A22-CBC8-0743-9978-7548E547C647}"/>
              </a:ext>
            </a:extLst>
          </p:cNvPr>
          <p:cNvSpPr/>
          <p:nvPr/>
        </p:nvSpPr>
        <p:spPr>
          <a:xfrm>
            <a:off x="323528" y="3274346"/>
            <a:ext cx="2004864" cy="612648"/>
          </a:xfrm>
          <a:prstGeom prst="cloudCallout">
            <a:avLst>
              <a:gd name="adj1" fmla="val 117643"/>
              <a:gd name="adj2" fmla="val 17399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Clovekova</a:t>
            </a:r>
            <a:r>
              <a:rPr lang="de-DE" dirty="0"/>
              <a:t> </a:t>
            </a:r>
            <a:r>
              <a:rPr lang="de-DE" dirty="0" err="1"/>
              <a:t>pravica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5697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CB4E14-C46E-3544-9587-42B08A69E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C-547/14, </a:t>
            </a:r>
            <a:r>
              <a:rPr lang="en-GB" b="1" i="1" dirty="0"/>
              <a:t>Philip Morris</a:t>
            </a:r>
            <a:br>
              <a:rPr lang="en-GB" b="1" i="1" dirty="0"/>
            </a:br>
            <a:r>
              <a:rPr lang="en-GB" b="1" i="1" dirty="0" err="1"/>
              <a:t>Pravni</a:t>
            </a:r>
            <a:r>
              <a:rPr lang="en-GB" b="1" i="1" dirty="0"/>
              <a:t> </a:t>
            </a:r>
            <a:r>
              <a:rPr lang="en-GB" b="1" i="1" dirty="0" err="1"/>
              <a:t>okvir</a:t>
            </a:r>
            <a:r>
              <a:rPr lang="en-GB" b="1" i="1" dirty="0"/>
              <a:t>: </a:t>
            </a:r>
            <a:r>
              <a:rPr lang="en-GB" b="1" i="1" dirty="0" err="1"/>
              <a:t>Listina</a:t>
            </a:r>
            <a:endParaRPr lang="de-DE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106B8B-1FB9-694A-A934-5B20C072E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756150"/>
          </a:xfrm>
        </p:spPr>
        <p:txBody>
          <a:bodyPr/>
          <a:lstStyle/>
          <a:p>
            <a:r>
              <a:rPr lang="en-GB" u="sng" dirty="0">
                <a:solidFill>
                  <a:srgbClr val="FF0000"/>
                </a:solidFill>
              </a:rPr>
              <a:t>35. </a:t>
            </a:r>
            <a:r>
              <a:rPr lang="en-GB" u="sng" dirty="0" err="1">
                <a:solidFill>
                  <a:srgbClr val="FF0000"/>
                </a:solidFill>
              </a:rPr>
              <a:t>člen</a:t>
            </a:r>
            <a:r>
              <a:rPr lang="en-GB" u="sng" dirty="0">
                <a:solidFill>
                  <a:srgbClr val="FF0000"/>
                </a:solidFill>
              </a:rPr>
              <a:t>: </a:t>
            </a:r>
            <a:r>
              <a:rPr lang="en-GB" u="sng" dirty="0" err="1">
                <a:solidFill>
                  <a:srgbClr val="FF0000"/>
                </a:solidFill>
              </a:rPr>
              <a:t>varovanje</a:t>
            </a:r>
            <a:r>
              <a:rPr lang="en-GB" u="sng" dirty="0">
                <a:solidFill>
                  <a:srgbClr val="FF0000"/>
                </a:solidFill>
              </a:rPr>
              <a:t> </a:t>
            </a:r>
            <a:r>
              <a:rPr lang="en-GB" u="sng" dirty="0" err="1">
                <a:solidFill>
                  <a:srgbClr val="FF0000"/>
                </a:solidFill>
              </a:rPr>
              <a:t>zdravja</a:t>
            </a:r>
            <a:endParaRPr lang="en-GB" u="sng" dirty="0">
              <a:solidFill>
                <a:srgbClr val="FF0000"/>
              </a:solidFill>
            </a:endParaRPr>
          </a:p>
          <a:p>
            <a:endParaRPr lang="en-GB" dirty="0"/>
          </a:p>
          <a:p>
            <a:r>
              <a:rPr lang="en-GB" dirty="0">
                <a:solidFill>
                  <a:srgbClr val="7030A0"/>
                </a:solidFill>
              </a:rPr>
              <a:t>11. </a:t>
            </a:r>
            <a:r>
              <a:rPr lang="en-GB" dirty="0" err="1">
                <a:solidFill>
                  <a:srgbClr val="7030A0"/>
                </a:solidFill>
              </a:rPr>
              <a:t>člen</a:t>
            </a:r>
            <a:r>
              <a:rPr lang="en-GB" dirty="0">
                <a:solidFill>
                  <a:srgbClr val="7030A0"/>
                </a:solidFill>
              </a:rPr>
              <a:t>: </a:t>
            </a:r>
            <a:r>
              <a:rPr lang="en-GB" dirty="0" err="1">
                <a:solidFill>
                  <a:srgbClr val="7030A0"/>
                </a:solidFill>
              </a:rPr>
              <a:t>svoboda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 err="1">
                <a:solidFill>
                  <a:srgbClr val="7030A0"/>
                </a:solidFill>
              </a:rPr>
              <a:t>izražanja</a:t>
            </a:r>
            <a:r>
              <a:rPr lang="en-GB" dirty="0">
                <a:solidFill>
                  <a:srgbClr val="7030A0"/>
                </a:solidFill>
              </a:rPr>
              <a:t> in </a:t>
            </a:r>
            <a:r>
              <a:rPr lang="en-GB" dirty="0" err="1">
                <a:solidFill>
                  <a:srgbClr val="7030A0"/>
                </a:solidFill>
              </a:rPr>
              <a:t>obveščanja</a:t>
            </a:r>
            <a:endParaRPr lang="en-GB" dirty="0">
              <a:solidFill>
                <a:srgbClr val="7030A0"/>
              </a:solidFill>
            </a:endParaRPr>
          </a:p>
          <a:p>
            <a:endParaRPr lang="en-GB" dirty="0">
              <a:solidFill>
                <a:srgbClr val="7030A0"/>
              </a:solidFill>
            </a:endParaRPr>
          </a:p>
          <a:p>
            <a:r>
              <a:rPr lang="en-GB" dirty="0">
                <a:solidFill>
                  <a:srgbClr val="7030A0"/>
                </a:solidFill>
              </a:rPr>
              <a:t>52. </a:t>
            </a:r>
            <a:r>
              <a:rPr lang="en-GB" dirty="0" err="1">
                <a:solidFill>
                  <a:srgbClr val="7030A0"/>
                </a:solidFill>
              </a:rPr>
              <a:t>člen</a:t>
            </a:r>
            <a:r>
              <a:rPr lang="en-GB" dirty="0">
                <a:solidFill>
                  <a:srgbClr val="7030A0"/>
                </a:solidFill>
              </a:rPr>
              <a:t>: </a:t>
            </a:r>
            <a:r>
              <a:rPr lang="en-GB" dirty="0" err="1">
                <a:solidFill>
                  <a:srgbClr val="7030A0"/>
                </a:solidFill>
              </a:rPr>
              <a:t>omejevanje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 err="1">
                <a:solidFill>
                  <a:srgbClr val="7030A0"/>
                </a:solidFill>
              </a:rPr>
              <a:t>pravic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sz="2800" i="1" dirty="0">
                <a:solidFill>
                  <a:srgbClr val="7030A0"/>
                </a:solidFill>
              </a:rPr>
              <a:t>(</a:t>
            </a:r>
            <a:r>
              <a:rPr lang="en-GB" sz="2800" i="1" dirty="0" err="1">
                <a:solidFill>
                  <a:srgbClr val="7030A0"/>
                </a:solidFill>
              </a:rPr>
              <a:t>zakon</a:t>
            </a:r>
            <a:r>
              <a:rPr lang="en-GB" sz="2800" i="1" dirty="0">
                <a:solidFill>
                  <a:srgbClr val="7030A0"/>
                </a:solidFill>
              </a:rPr>
              <a:t>, </a:t>
            </a:r>
            <a:r>
              <a:rPr lang="en-GB" sz="2800" i="1" dirty="0" err="1">
                <a:solidFill>
                  <a:srgbClr val="7030A0"/>
                </a:solidFill>
              </a:rPr>
              <a:t>sorazmernost</a:t>
            </a:r>
            <a:r>
              <a:rPr lang="en-GB" sz="2800" i="1" dirty="0">
                <a:solidFill>
                  <a:srgbClr val="7030A0"/>
                </a:solidFill>
              </a:rPr>
              <a:t>, </a:t>
            </a:r>
            <a:r>
              <a:rPr lang="en-GB" sz="2800" i="1" dirty="0" err="1">
                <a:solidFill>
                  <a:srgbClr val="7030A0"/>
                </a:solidFill>
              </a:rPr>
              <a:t>ect</a:t>
            </a:r>
            <a:r>
              <a:rPr lang="en-GB" sz="2800" i="1" dirty="0">
                <a:solidFill>
                  <a:srgbClr val="7030A0"/>
                </a:solidFill>
              </a:rPr>
              <a:t>)</a:t>
            </a:r>
            <a:endParaRPr lang="en-GB" dirty="0">
              <a:solidFill>
                <a:srgbClr val="7030A0"/>
              </a:solidFill>
            </a:endParaRPr>
          </a:p>
          <a:p>
            <a:r>
              <a:rPr lang="en-GB" dirty="0" err="1">
                <a:solidFill>
                  <a:srgbClr val="FF0000"/>
                </a:solidFill>
              </a:rPr>
              <a:t>Pravično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ravnotežje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i="1" dirty="0">
                <a:solidFill>
                  <a:srgbClr val="7030A0"/>
                </a:solidFill>
              </a:rPr>
              <a:t>(</a:t>
            </a:r>
            <a:r>
              <a:rPr lang="en-GB" i="1" dirty="0"/>
              <a:t>Fair balance): med </a:t>
            </a:r>
            <a:r>
              <a:rPr lang="en-GB" i="1" dirty="0" err="1"/>
              <a:t>pravico</a:t>
            </a:r>
            <a:r>
              <a:rPr lang="en-GB" i="1" dirty="0"/>
              <a:t> </a:t>
            </a:r>
            <a:r>
              <a:rPr lang="en-GB" i="1" dirty="0" err="1"/>
              <a:t>obveščanja</a:t>
            </a:r>
            <a:r>
              <a:rPr lang="en-GB" i="1" dirty="0"/>
              <a:t>  </a:t>
            </a:r>
            <a:r>
              <a:rPr lang="en-GB" i="1" dirty="0" err="1"/>
              <a:t>ter</a:t>
            </a:r>
            <a:r>
              <a:rPr lang="en-GB" i="1" dirty="0"/>
              <a:t> </a:t>
            </a:r>
            <a:r>
              <a:rPr lang="en-GB" i="1" dirty="0" err="1"/>
              <a:t>zahtevami</a:t>
            </a:r>
            <a:r>
              <a:rPr lang="en-GB" i="1" dirty="0"/>
              <a:t> </a:t>
            </a:r>
            <a:r>
              <a:rPr lang="en-GB" i="1" dirty="0" err="1"/>
              <a:t>varovanja</a:t>
            </a:r>
            <a:r>
              <a:rPr lang="en-GB" i="1" dirty="0"/>
              <a:t> </a:t>
            </a:r>
            <a:r>
              <a:rPr lang="en-GB" i="1" dirty="0" err="1"/>
              <a:t>zdravja</a:t>
            </a:r>
            <a:r>
              <a:rPr lang="en-GB" i="1" dirty="0"/>
              <a:t> </a:t>
            </a:r>
            <a:endParaRPr lang="en-GB" i="1" dirty="0">
              <a:solidFill>
                <a:srgbClr val="7030A0"/>
              </a:solidFill>
            </a:endParaRP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FD499EB-250A-7E40-A6B0-B2D988849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136904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B65B05C-EAF9-C14D-958B-631A010D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7EA4-B7E1-4234-84E3-4AEA28FAF0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66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BD9C2B-B7FE-1D40-A839-F1AA1242E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C-547/14, </a:t>
            </a:r>
            <a:r>
              <a:rPr lang="en-GB" sz="2800" b="1" i="1" dirty="0"/>
              <a:t>Philip Morris</a:t>
            </a:r>
            <a:br>
              <a:rPr lang="en-GB" sz="2800" b="1" i="1" dirty="0"/>
            </a:br>
            <a:r>
              <a:rPr lang="en-GB" sz="2800" b="1" i="1" dirty="0">
                <a:solidFill>
                  <a:srgbClr val="C00000"/>
                </a:solidFill>
              </a:rPr>
              <a:t>Packaging of tobacco products, </a:t>
            </a:r>
            <a:r>
              <a:rPr lang="en-GB" sz="2800" b="1" i="1" dirty="0" err="1">
                <a:solidFill>
                  <a:srgbClr val="C00000"/>
                </a:solidFill>
              </a:rPr>
              <a:t>healt</a:t>
            </a:r>
            <a:r>
              <a:rPr lang="en-GB" sz="2800" b="1" i="1" dirty="0">
                <a:solidFill>
                  <a:srgbClr val="C00000"/>
                </a:solidFill>
              </a:rPr>
              <a:t> care, and </a:t>
            </a:r>
            <a:r>
              <a:rPr lang="en-GB" sz="2800" b="1" i="1" dirty="0" err="1">
                <a:solidFill>
                  <a:srgbClr val="C00000"/>
                </a:solidFill>
              </a:rPr>
              <a:t>proportionaly</a:t>
            </a:r>
            <a:r>
              <a:rPr lang="en-GB" sz="2800" b="1" i="1" dirty="0">
                <a:solidFill>
                  <a:srgbClr val="C00000"/>
                </a:solidFill>
              </a:rPr>
              <a:t> </a:t>
            </a:r>
            <a:endParaRPr lang="de-DE" sz="2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2283E43-5B61-3146-8869-F4C3BBB5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18F90F-EB4B-E244-A5CF-2EC778582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7EA4-B7E1-4234-84E3-4AEA28FAF0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44F7524-FCC2-FE4F-9421-61BD93FC2A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1" y="1578569"/>
            <a:ext cx="8964488" cy="527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C1A7398-E66B-EC4A-AC80-87A0C17C4356}"/>
              </a:ext>
            </a:extLst>
          </p:cNvPr>
          <p:cNvSpPr/>
          <p:nvPr/>
        </p:nvSpPr>
        <p:spPr>
          <a:xfrm>
            <a:off x="815752" y="4042792"/>
            <a:ext cx="2232248" cy="10584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Art. 35</a:t>
            </a:r>
          </a:p>
          <a:p>
            <a:pPr algn="ctr"/>
            <a:r>
              <a:rPr lang="de-DE" b="1" dirty="0" err="1"/>
              <a:t>Health</a:t>
            </a:r>
            <a:endParaRPr lang="de-DE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D48722-5838-3540-A557-6C71B708C7B1}"/>
              </a:ext>
            </a:extLst>
          </p:cNvPr>
          <p:cNvSpPr/>
          <p:nvPr/>
        </p:nvSpPr>
        <p:spPr>
          <a:xfrm>
            <a:off x="6019800" y="4191942"/>
            <a:ext cx="2364854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Art.11</a:t>
            </a:r>
          </a:p>
          <a:p>
            <a:pPr algn="ctr"/>
            <a:r>
              <a:rPr lang="de-DE" b="1" dirty="0"/>
              <a:t>Freedom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expression</a:t>
            </a:r>
            <a:endParaRPr lang="de-DE" b="1" dirty="0"/>
          </a:p>
        </p:txBody>
      </p:sp>
      <p:pic>
        <p:nvPicPr>
          <p:cNvPr id="1028" name="Picture 4" descr="File:Jin Ling cigarette pack - opened - left side.JPG - Wikimedia Commons">
            <a:extLst>
              <a:ext uri="{FF2B5EF4-FFF2-40B4-BE49-F238E27FC236}">
                <a16:creationId xmlns:a16="http://schemas.microsoft.com/office/drawing/2014/main" id="{691B18A7-8F17-7141-A9A6-92EC1BB3F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189" y="3284984"/>
            <a:ext cx="1818877" cy="136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1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088FB0-4C1F-4242-8152-998533926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1070819"/>
          </a:xfrm>
        </p:spPr>
        <p:txBody>
          <a:bodyPr/>
          <a:lstStyle/>
          <a:p>
            <a:r>
              <a:rPr lang="en-GB" sz="3200" dirty="0"/>
              <a:t>C-547/14, </a:t>
            </a:r>
            <a:r>
              <a:rPr lang="en-GB" sz="3200" b="1" i="1" dirty="0"/>
              <a:t>Philip Morris</a:t>
            </a:r>
            <a:br>
              <a:rPr lang="en-GB" sz="3200" b="1" i="1" dirty="0"/>
            </a:br>
            <a:r>
              <a:rPr lang="en-GB" sz="3200" b="1" i="1" dirty="0" err="1"/>
              <a:t>Sodba</a:t>
            </a:r>
            <a:r>
              <a:rPr lang="en-GB" sz="3200" b="1" i="1" dirty="0"/>
              <a:t> </a:t>
            </a:r>
            <a:r>
              <a:rPr lang="en-GB" sz="3200" b="1" i="1" dirty="0" err="1"/>
              <a:t>Sodišča</a:t>
            </a:r>
            <a:r>
              <a:rPr lang="en-GB" sz="3200" b="1" i="1" dirty="0"/>
              <a:t> EU </a:t>
            </a:r>
            <a:r>
              <a:rPr lang="en-GB" sz="2400" b="1" i="1" dirty="0"/>
              <a:t>(4 May 2016)</a:t>
            </a:r>
            <a:endParaRPr lang="de-DE" sz="2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B12E72-EA21-244F-AD25-57909686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7452"/>
            <a:ext cx="9036496" cy="4938712"/>
          </a:xfrm>
        </p:spPr>
        <p:txBody>
          <a:bodyPr/>
          <a:lstStyle/>
          <a:p>
            <a:r>
              <a:rPr lang="de-AT" dirty="0" err="1"/>
              <a:t>Direktiva</a:t>
            </a:r>
            <a:r>
              <a:rPr lang="de-AT" dirty="0"/>
              <a:t> je </a:t>
            </a:r>
            <a:r>
              <a:rPr lang="de-AT" b="1" u="sng" dirty="0" err="1">
                <a:solidFill>
                  <a:srgbClr val="FF0000"/>
                </a:solidFill>
              </a:rPr>
              <a:t>veljavna</a:t>
            </a:r>
            <a:endParaRPr lang="de-AT" b="1" u="sng" dirty="0">
              <a:solidFill>
                <a:srgbClr val="FF0000"/>
              </a:solidFill>
            </a:endParaRPr>
          </a:p>
          <a:p>
            <a:endParaRPr lang="de-AT" b="1" u="sng" dirty="0">
              <a:solidFill>
                <a:srgbClr val="FF0000"/>
              </a:solidFill>
            </a:endParaRPr>
          </a:p>
          <a:p>
            <a:r>
              <a:rPr lang="de-AT" dirty="0" err="1"/>
              <a:t>Sorazmernost</a:t>
            </a:r>
            <a:r>
              <a:rPr lang="de-AT" dirty="0"/>
              <a:t>:</a:t>
            </a:r>
          </a:p>
          <a:p>
            <a:pPr marL="0" indent="0">
              <a:buNone/>
            </a:pPr>
            <a:r>
              <a:rPr lang="de-AT" dirty="0" err="1"/>
              <a:t>Zakonodajalec</a:t>
            </a:r>
            <a:r>
              <a:rPr lang="de-AT" dirty="0"/>
              <a:t> </a:t>
            </a:r>
            <a:r>
              <a:rPr lang="de-AT" dirty="0" err="1"/>
              <a:t>Unije</a:t>
            </a:r>
            <a:r>
              <a:rPr lang="de-AT" dirty="0"/>
              <a:t> </a:t>
            </a:r>
            <a:r>
              <a:rPr lang="de-AT" u="sng" dirty="0" err="1"/>
              <a:t>ni</a:t>
            </a:r>
            <a:r>
              <a:rPr lang="de-AT" u="sng" dirty="0"/>
              <a:t> </a:t>
            </a:r>
            <a:r>
              <a:rPr lang="de-AT" u="sng" dirty="0" err="1"/>
              <a:t>presegel</a:t>
            </a:r>
            <a:r>
              <a:rPr lang="de-AT" u="sng" dirty="0"/>
              <a:t> </a:t>
            </a:r>
            <a:r>
              <a:rPr lang="de-AT" dirty="0" err="1"/>
              <a:t>meje</a:t>
            </a:r>
            <a:r>
              <a:rPr lang="de-AT" dirty="0"/>
              <a:t> </a:t>
            </a:r>
            <a:r>
              <a:rPr lang="de-AT" dirty="0" err="1"/>
              <a:t>tistega</a:t>
            </a:r>
            <a:r>
              <a:rPr lang="de-AT" dirty="0"/>
              <a:t>, </a:t>
            </a:r>
            <a:r>
              <a:rPr lang="de-AT" dirty="0" err="1"/>
              <a:t>kar</a:t>
            </a:r>
            <a:r>
              <a:rPr lang="de-AT" dirty="0"/>
              <a:t> je </a:t>
            </a:r>
            <a:r>
              <a:rPr lang="de-AT" b="1" u="sng" dirty="0" err="1">
                <a:solidFill>
                  <a:srgbClr val="FF0000"/>
                </a:solidFill>
              </a:rPr>
              <a:t>primerno</a:t>
            </a:r>
            <a:r>
              <a:rPr lang="de-AT" dirty="0"/>
              <a:t> in </a:t>
            </a:r>
            <a:r>
              <a:rPr lang="de-AT" b="1" u="sng" dirty="0" err="1">
                <a:solidFill>
                  <a:srgbClr val="7030A0"/>
                </a:solidFill>
              </a:rPr>
              <a:t>potrebno</a:t>
            </a:r>
            <a:r>
              <a:rPr lang="de-AT" dirty="0"/>
              <a:t>, </a:t>
            </a:r>
            <a:r>
              <a:rPr lang="de-AT" dirty="0" err="1"/>
              <a:t>z</a:t>
            </a:r>
            <a:r>
              <a:rPr lang="de-AT" dirty="0"/>
              <a:t> </a:t>
            </a:r>
            <a:r>
              <a:rPr lang="de-AT" dirty="0" err="1"/>
              <a:t>določitvijo</a:t>
            </a:r>
            <a:r>
              <a:rPr lang="de-AT" dirty="0"/>
              <a:t>, da </a:t>
            </a:r>
            <a:r>
              <a:rPr lang="de-AT" dirty="0" err="1"/>
              <a:t>mora</a:t>
            </a:r>
            <a:r>
              <a:rPr lang="de-AT" dirty="0"/>
              <a:t> </a:t>
            </a:r>
            <a:r>
              <a:rPr lang="de-AT" dirty="0" err="1"/>
              <a:t>imeti</a:t>
            </a:r>
            <a:r>
              <a:rPr lang="de-AT" dirty="0"/>
              <a:t> </a:t>
            </a:r>
            <a:r>
              <a:rPr lang="de-AT" dirty="0" err="1"/>
              <a:t>vsak</a:t>
            </a:r>
            <a:r>
              <a:rPr lang="de-AT" dirty="0"/>
              <a:t> </a:t>
            </a:r>
            <a:r>
              <a:rPr lang="de-AT" dirty="0" err="1"/>
              <a:t>posamezni</a:t>
            </a:r>
            <a:r>
              <a:rPr lang="de-AT" dirty="0"/>
              <a:t> </a:t>
            </a:r>
            <a:r>
              <a:rPr lang="de-AT" dirty="0" err="1"/>
              <a:t>zavojček</a:t>
            </a:r>
            <a:r>
              <a:rPr lang="de-AT" dirty="0"/>
              <a:t> </a:t>
            </a:r>
            <a:r>
              <a:rPr lang="de-AT" dirty="0" err="1"/>
              <a:t>ali</a:t>
            </a:r>
            <a:r>
              <a:rPr lang="de-AT" dirty="0"/>
              <a:t> </a:t>
            </a:r>
            <a:r>
              <a:rPr lang="de-AT" dirty="0" err="1"/>
              <a:t>zunanja</a:t>
            </a:r>
            <a:r>
              <a:rPr lang="de-AT" dirty="0"/>
              <a:t> </a:t>
            </a:r>
            <a:r>
              <a:rPr lang="de-AT" dirty="0" err="1"/>
              <a:t>embalaža</a:t>
            </a:r>
            <a:r>
              <a:rPr lang="de-AT" dirty="0"/>
              <a:t> </a:t>
            </a:r>
            <a:r>
              <a:rPr lang="de-AT" dirty="0" err="1"/>
              <a:t>sestavljena</a:t>
            </a:r>
            <a:r>
              <a:rPr lang="de-AT" dirty="0"/>
              <a:t> </a:t>
            </a:r>
            <a:r>
              <a:rPr lang="de-AT" dirty="0" err="1"/>
              <a:t>zdravstvena</a:t>
            </a:r>
            <a:r>
              <a:rPr lang="de-AT" dirty="0"/>
              <a:t> </a:t>
            </a:r>
            <a:r>
              <a:rPr lang="de-AT" dirty="0" err="1"/>
              <a:t>opozorila</a:t>
            </a:r>
            <a:r>
              <a:rPr lang="de-AT" dirty="0"/>
              <a:t>, </a:t>
            </a:r>
            <a:r>
              <a:rPr lang="de-AT" dirty="0" err="1"/>
              <a:t>ki</a:t>
            </a:r>
            <a:r>
              <a:rPr lang="de-AT" dirty="0"/>
              <a:t> </a:t>
            </a:r>
            <a:r>
              <a:rPr lang="de-AT" dirty="0" err="1"/>
              <a:t>jih</a:t>
            </a:r>
            <a:r>
              <a:rPr lang="de-AT" dirty="0"/>
              <a:t> </a:t>
            </a:r>
            <a:r>
              <a:rPr lang="de-AT" dirty="0" err="1"/>
              <a:t>tvorita</a:t>
            </a:r>
            <a:r>
              <a:rPr lang="de-AT" dirty="0"/>
              <a:t> </a:t>
            </a:r>
            <a:r>
              <a:rPr lang="de-AT" dirty="0" err="1"/>
              <a:t>eno</a:t>
            </a:r>
            <a:r>
              <a:rPr lang="de-AT" dirty="0"/>
              <a:t> </a:t>
            </a:r>
            <a:r>
              <a:rPr lang="de-AT" dirty="0" err="1"/>
              <a:t>od</a:t>
            </a:r>
            <a:r>
              <a:rPr lang="de-AT" dirty="0"/>
              <a:t> </a:t>
            </a:r>
            <a:r>
              <a:rPr lang="de-AT" dirty="0" err="1"/>
              <a:t>sporočil</a:t>
            </a:r>
            <a:r>
              <a:rPr lang="de-AT" dirty="0"/>
              <a:t> in </a:t>
            </a:r>
            <a:r>
              <a:rPr lang="de-AT" dirty="0" err="1"/>
              <a:t>ustrezna</a:t>
            </a:r>
            <a:r>
              <a:rPr lang="de-AT" dirty="0"/>
              <a:t> </a:t>
            </a:r>
            <a:r>
              <a:rPr lang="de-AT" dirty="0" err="1"/>
              <a:t>barvna</a:t>
            </a:r>
            <a:r>
              <a:rPr lang="de-AT" dirty="0"/>
              <a:t> </a:t>
            </a:r>
            <a:r>
              <a:rPr lang="de-AT" dirty="0" err="1"/>
              <a:t>fotografija</a:t>
            </a:r>
            <a:r>
              <a:rPr lang="de-AT" dirty="0"/>
              <a:t>, </a:t>
            </a:r>
            <a:r>
              <a:rPr lang="de-AT" dirty="0" err="1"/>
              <a:t>ki</a:t>
            </a:r>
            <a:r>
              <a:rPr lang="de-AT" dirty="0"/>
              <a:t> </a:t>
            </a:r>
            <a:r>
              <a:rPr lang="de-AT" dirty="0" err="1"/>
              <a:t>morata</a:t>
            </a:r>
            <a:r>
              <a:rPr lang="de-AT" dirty="0"/>
              <a:t> </a:t>
            </a:r>
            <a:r>
              <a:rPr lang="de-AT" dirty="0" err="1"/>
              <a:t>pokrivati</a:t>
            </a:r>
            <a:r>
              <a:rPr lang="de-AT" dirty="0"/>
              <a:t> 65 % </a:t>
            </a:r>
            <a:r>
              <a:rPr lang="de-AT" dirty="0" err="1"/>
              <a:t>zunanje</a:t>
            </a:r>
            <a:r>
              <a:rPr lang="de-AT" dirty="0"/>
              <a:t> </a:t>
            </a:r>
            <a:r>
              <a:rPr lang="de-AT" dirty="0" err="1"/>
              <a:t>površine</a:t>
            </a:r>
            <a:r>
              <a:rPr lang="de-AT" dirty="0"/>
              <a:t> na </a:t>
            </a:r>
            <a:r>
              <a:rPr lang="de-AT" dirty="0" err="1"/>
              <a:t>sprednji</a:t>
            </a:r>
            <a:r>
              <a:rPr lang="de-AT" dirty="0"/>
              <a:t> in </a:t>
            </a:r>
            <a:r>
              <a:rPr lang="de-AT" dirty="0" err="1"/>
              <a:t>zadnji</a:t>
            </a:r>
            <a:r>
              <a:rPr lang="de-AT" dirty="0"/>
              <a:t> </a:t>
            </a:r>
            <a:r>
              <a:rPr lang="de-AT" dirty="0" err="1"/>
              <a:t>strani</a:t>
            </a:r>
            <a:r>
              <a:rPr lang="de-AT" dirty="0"/>
              <a:t> </a:t>
            </a:r>
            <a:r>
              <a:rPr lang="de-AT" dirty="0" err="1"/>
              <a:t>posameznega</a:t>
            </a:r>
            <a:r>
              <a:rPr lang="de-AT" dirty="0"/>
              <a:t> </a:t>
            </a:r>
            <a:r>
              <a:rPr lang="de-AT" dirty="0" err="1"/>
              <a:t>zavojčka</a:t>
            </a:r>
            <a:r>
              <a:rPr lang="de-AT" dirty="0"/>
              <a:t>. </a:t>
            </a:r>
            <a:endParaRPr lang="de-DE" u="sng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AE88C6D-468D-AF4B-97FC-2F4AD9C2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6" y="6356350"/>
            <a:ext cx="756084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1DE188F-5380-D043-91C9-18CBE3053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7EA4-B7E1-4234-84E3-4AEA28FAF0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e Legende 6">
            <a:extLst>
              <a:ext uri="{FF2B5EF4-FFF2-40B4-BE49-F238E27FC236}">
                <a16:creationId xmlns:a16="http://schemas.microsoft.com/office/drawing/2014/main" id="{9EDB71E8-B149-2042-829F-FF5DC762B7EF}"/>
              </a:ext>
            </a:extLst>
          </p:cNvPr>
          <p:cNvSpPr/>
          <p:nvPr/>
        </p:nvSpPr>
        <p:spPr>
          <a:xfrm>
            <a:off x="6372200" y="1628800"/>
            <a:ext cx="2314600" cy="936104"/>
          </a:xfrm>
          <a:prstGeom prst="wedgeEllipseCallout">
            <a:avLst>
              <a:gd name="adj1" fmla="val -237102"/>
              <a:gd name="adj2" fmla="val 1514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err="1"/>
              <a:t>sorazmernost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045682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Titel 1">
            <a:extLst>
              <a:ext uri="{FF2B5EF4-FFF2-40B4-BE49-F238E27FC236}">
                <a16:creationId xmlns:a16="http://schemas.microsoft.com/office/drawing/2014/main" id="{8B392554-4EC8-9A46-B35C-9E7F76134B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5643"/>
          </a:xfrm>
        </p:spPr>
        <p:txBody>
          <a:bodyPr/>
          <a:lstStyle/>
          <a:p>
            <a:pPr algn="ctr"/>
            <a:br>
              <a:rPr lang="de-DE" altLang="de-DE" b="1" dirty="0">
                <a:solidFill>
                  <a:srgbClr val="FF0000"/>
                </a:solidFill>
              </a:rPr>
            </a:br>
            <a:r>
              <a:rPr lang="de-DE" altLang="de-DE" b="1" dirty="0">
                <a:solidFill>
                  <a:srgbClr val="FF0000"/>
                </a:solidFill>
              </a:rPr>
              <a:t>Korona in </a:t>
            </a:r>
            <a:r>
              <a:rPr lang="de-DE" altLang="de-DE" b="1" dirty="0" err="1">
                <a:solidFill>
                  <a:srgbClr val="FF0000"/>
                </a:solidFill>
              </a:rPr>
              <a:t>clovekove</a:t>
            </a:r>
            <a:r>
              <a:rPr lang="de-DE" altLang="de-DE" b="1" dirty="0">
                <a:solidFill>
                  <a:srgbClr val="FF0000"/>
                </a:solidFill>
              </a:rPr>
              <a:t>/</a:t>
            </a:r>
            <a:r>
              <a:rPr lang="de-DE" altLang="de-DE" b="1" dirty="0" err="1">
                <a:solidFill>
                  <a:srgbClr val="FF0000"/>
                </a:solidFill>
              </a:rPr>
              <a:t>temeljne</a:t>
            </a:r>
            <a:r>
              <a:rPr lang="de-DE" altLang="de-DE" b="1" dirty="0">
                <a:solidFill>
                  <a:srgbClr val="FF0000"/>
                </a:solidFill>
              </a:rPr>
              <a:t> pravice </a:t>
            </a:r>
            <a:br>
              <a:rPr lang="de-DE" altLang="de-DE" b="1" dirty="0">
                <a:solidFill>
                  <a:srgbClr val="FF0000"/>
                </a:solidFill>
              </a:rPr>
            </a:br>
            <a:br>
              <a:rPr lang="de-DE" altLang="de-DE" b="1" dirty="0">
                <a:solidFill>
                  <a:srgbClr val="FF0000"/>
                </a:solidFill>
              </a:rPr>
            </a:br>
            <a:endParaRPr lang="de-DE" altLang="de-DE" b="1" dirty="0">
              <a:solidFill>
                <a:srgbClr val="FF0000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19A46F-E080-4A46-AFAB-340635D66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de-DE"/>
              <a:t>Prof.dr. V. Trstenjak: Avtorsko zaščiteno. Citiranje in razmnoževanje dovoljeno le s soglasjem avtorice.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01D378-04F0-484D-B4E9-F658B910A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02F68-255A-994E-A13C-62982AF8F215}" type="slidenum">
              <a:rPr lang="en-GB" altLang="de-DE" smtClean="0"/>
              <a:pPr>
                <a:defRPr/>
              </a:pPr>
              <a:t>23</a:t>
            </a:fld>
            <a:endParaRPr lang="en-GB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676C34B-0BE9-8842-AB7B-D13CFFC07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73" y="1700808"/>
            <a:ext cx="2305653" cy="2865278"/>
          </a:xfrm>
          <a:prstGeom prst="rect">
            <a:avLst/>
          </a:prstGeom>
        </p:spPr>
      </p:pic>
      <p:pic>
        <p:nvPicPr>
          <p:cNvPr id="9" name="Picture 2" descr="Human Rights in the time of COVID-19: Front and Centre – ICJ news,  articles, op-eds, legal blogs, videos | International Commission of Jurists">
            <a:extLst>
              <a:ext uri="{FF2B5EF4-FFF2-40B4-BE49-F238E27FC236}">
                <a16:creationId xmlns:a16="http://schemas.microsoft.com/office/drawing/2014/main" id="{768B25D9-FA6A-894A-BB9E-83096A8CC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49" y="4716055"/>
            <a:ext cx="3492500" cy="200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B548A19-A1FF-364E-86E9-AEB65DE56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5932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460DF-280B-4C40-8C0B-C0A32533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de-DE" sz="3200" b="1" dirty="0">
                <a:solidFill>
                  <a:srgbClr val="FF0000"/>
                </a:solidFill>
              </a:rPr>
              <a:t>EU Listina in </a:t>
            </a:r>
            <a:r>
              <a:rPr lang="de-DE" sz="3200" b="1" dirty="0" err="1">
                <a:solidFill>
                  <a:srgbClr val="FF0000"/>
                </a:solidFill>
              </a:rPr>
              <a:t>bistvene</a:t>
            </a:r>
            <a:r>
              <a:rPr lang="de-DE" sz="3200" b="1" dirty="0">
                <a:solidFill>
                  <a:srgbClr val="FF0000"/>
                </a:solidFill>
              </a:rPr>
              <a:t> pravice v </a:t>
            </a:r>
            <a:r>
              <a:rPr lang="de-DE" sz="3200" b="1" dirty="0" err="1">
                <a:solidFill>
                  <a:srgbClr val="FF0000"/>
                </a:solidFill>
              </a:rPr>
              <a:t>korona</a:t>
            </a:r>
            <a:r>
              <a:rPr lang="de-DE" sz="3200" b="1" dirty="0">
                <a:solidFill>
                  <a:srgbClr val="FF0000"/>
                </a:solidFill>
              </a:rPr>
              <a:t> </a:t>
            </a:r>
            <a:r>
              <a:rPr lang="de-DE" sz="3200" b="1" dirty="0" err="1">
                <a:solidFill>
                  <a:srgbClr val="FF0000"/>
                </a:solidFill>
              </a:rPr>
              <a:t>krizi</a:t>
            </a:r>
            <a:r>
              <a:rPr lang="de-DE" sz="3200" b="1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D80CD4-03E2-8B4A-B637-E516CBBC1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92696"/>
            <a:ext cx="8638166" cy="5832648"/>
          </a:xfrm>
        </p:spPr>
        <p:txBody>
          <a:bodyPr/>
          <a:lstStyle/>
          <a:p>
            <a:r>
              <a:rPr lang="en-GB" sz="2600" dirty="0" err="1">
                <a:solidFill>
                  <a:srgbClr val="FF0000"/>
                </a:solidFill>
              </a:rPr>
              <a:t>Pravica</a:t>
            </a:r>
            <a:r>
              <a:rPr lang="en-GB" sz="2600" dirty="0">
                <a:solidFill>
                  <a:srgbClr val="FF0000"/>
                </a:solidFill>
              </a:rPr>
              <a:t> do </a:t>
            </a:r>
            <a:r>
              <a:rPr lang="en-GB" sz="2600" dirty="0" err="1">
                <a:solidFill>
                  <a:srgbClr val="FF0000"/>
                </a:solidFill>
              </a:rPr>
              <a:t>življenja</a:t>
            </a:r>
            <a:r>
              <a:rPr lang="en-GB" sz="2600" dirty="0">
                <a:solidFill>
                  <a:srgbClr val="FF0000"/>
                </a:solidFill>
              </a:rPr>
              <a:t>: 2. </a:t>
            </a:r>
            <a:r>
              <a:rPr lang="en-GB" sz="2600" dirty="0" err="1">
                <a:solidFill>
                  <a:srgbClr val="FF0000"/>
                </a:solidFill>
              </a:rPr>
              <a:t>člen</a:t>
            </a:r>
            <a:endParaRPr lang="en-GB" sz="2600" dirty="0">
              <a:solidFill>
                <a:srgbClr val="FF0000"/>
              </a:solidFill>
            </a:endParaRPr>
          </a:p>
          <a:p>
            <a:r>
              <a:rPr lang="en-GB" sz="2600" dirty="0" err="1">
                <a:solidFill>
                  <a:srgbClr val="FF0000"/>
                </a:solidFill>
              </a:rPr>
              <a:t>Človekovo</a:t>
            </a:r>
            <a:r>
              <a:rPr lang="en-GB" sz="2600" dirty="0">
                <a:solidFill>
                  <a:srgbClr val="FF0000"/>
                </a:solidFill>
              </a:rPr>
              <a:t> </a:t>
            </a:r>
            <a:r>
              <a:rPr lang="en-GB" sz="2600" dirty="0" err="1">
                <a:solidFill>
                  <a:srgbClr val="FF0000"/>
                </a:solidFill>
              </a:rPr>
              <a:t>dostojanstvo</a:t>
            </a:r>
            <a:r>
              <a:rPr lang="en-GB" sz="2600" dirty="0">
                <a:solidFill>
                  <a:srgbClr val="FF0000"/>
                </a:solidFill>
              </a:rPr>
              <a:t>, 1.člen</a:t>
            </a:r>
          </a:p>
          <a:p>
            <a:r>
              <a:rPr lang="en-GB" sz="2600" dirty="0" err="1">
                <a:solidFill>
                  <a:srgbClr val="FF0000"/>
                </a:solidFill>
              </a:rPr>
              <a:t>Varovanje</a:t>
            </a:r>
            <a:r>
              <a:rPr lang="en-GB" sz="2600" dirty="0">
                <a:solidFill>
                  <a:srgbClr val="FF0000"/>
                </a:solidFill>
              </a:rPr>
              <a:t> </a:t>
            </a:r>
            <a:r>
              <a:rPr lang="en-GB" sz="2600" dirty="0" err="1">
                <a:solidFill>
                  <a:srgbClr val="FF0000"/>
                </a:solidFill>
              </a:rPr>
              <a:t>zdravja</a:t>
            </a:r>
            <a:r>
              <a:rPr lang="en-GB" sz="2600" dirty="0">
                <a:solidFill>
                  <a:srgbClr val="FF0000"/>
                </a:solidFill>
              </a:rPr>
              <a:t>: 35. </a:t>
            </a:r>
            <a:r>
              <a:rPr lang="en-GB" sz="2600" dirty="0" err="1">
                <a:solidFill>
                  <a:srgbClr val="FF0000"/>
                </a:solidFill>
              </a:rPr>
              <a:t>člen</a:t>
            </a:r>
            <a:endParaRPr lang="en-GB" sz="2600" dirty="0">
              <a:solidFill>
                <a:srgbClr val="FF0000"/>
              </a:solidFill>
            </a:endParaRPr>
          </a:p>
          <a:p>
            <a:r>
              <a:rPr lang="en-GB" sz="2400" dirty="0" err="1">
                <a:solidFill>
                  <a:srgbClr val="7030A0"/>
                </a:solidFill>
              </a:rPr>
              <a:t>pravica</a:t>
            </a:r>
            <a:r>
              <a:rPr lang="en-GB" sz="2400" dirty="0">
                <a:solidFill>
                  <a:srgbClr val="7030A0"/>
                </a:solidFill>
              </a:rPr>
              <a:t> do </a:t>
            </a:r>
            <a:r>
              <a:rPr lang="en-GB" sz="2400" dirty="0" err="1">
                <a:solidFill>
                  <a:srgbClr val="7030A0"/>
                </a:solidFill>
              </a:rPr>
              <a:t>svobode</a:t>
            </a:r>
            <a:r>
              <a:rPr lang="en-GB" sz="2400" dirty="0">
                <a:solidFill>
                  <a:srgbClr val="7030A0"/>
                </a:solidFill>
              </a:rPr>
              <a:t> in </a:t>
            </a:r>
            <a:r>
              <a:rPr lang="en-GB" sz="2400" dirty="0" err="1">
                <a:solidFill>
                  <a:srgbClr val="7030A0"/>
                </a:solidFill>
              </a:rPr>
              <a:t>varnosti</a:t>
            </a:r>
            <a:r>
              <a:rPr lang="en-GB" sz="2400" dirty="0">
                <a:solidFill>
                  <a:srgbClr val="7030A0"/>
                </a:solidFill>
              </a:rPr>
              <a:t>, 6. </a:t>
            </a:r>
            <a:r>
              <a:rPr lang="en-GB" sz="2400" dirty="0" err="1">
                <a:solidFill>
                  <a:srgbClr val="7030A0"/>
                </a:solidFill>
              </a:rPr>
              <a:t>člen</a:t>
            </a:r>
            <a:endParaRPr lang="en-GB" sz="2400" dirty="0">
              <a:solidFill>
                <a:srgbClr val="7030A0"/>
              </a:solidFill>
            </a:endParaRPr>
          </a:p>
          <a:p>
            <a:r>
              <a:rPr lang="en-GB" sz="2400" u="sng" dirty="0" err="1">
                <a:solidFill>
                  <a:srgbClr val="7030A0"/>
                </a:solidFill>
              </a:rPr>
              <a:t>Pravica</a:t>
            </a:r>
            <a:r>
              <a:rPr lang="en-GB" sz="2400" u="sng" dirty="0">
                <a:solidFill>
                  <a:srgbClr val="7030A0"/>
                </a:solidFill>
              </a:rPr>
              <a:t> do </a:t>
            </a:r>
            <a:r>
              <a:rPr lang="en-GB" sz="2400" u="sng" dirty="0" err="1">
                <a:solidFill>
                  <a:srgbClr val="7030A0"/>
                </a:solidFill>
              </a:rPr>
              <a:t>zasebnosti</a:t>
            </a:r>
            <a:r>
              <a:rPr lang="en-GB" sz="2400" u="sng" dirty="0">
                <a:solidFill>
                  <a:srgbClr val="7030A0"/>
                </a:solidFill>
              </a:rPr>
              <a:t> </a:t>
            </a:r>
            <a:r>
              <a:rPr lang="en-GB" sz="2400" dirty="0">
                <a:solidFill>
                  <a:srgbClr val="7030A0"/>
                </a:solidFill>
              </a:rPr>
              <a:t>(</a:t>
            </a:r>
            <a:r>
              <a:rPr lang="en-GB" sz="2400" dirty="0" err="1">
                <a:solidFill>
                  <a:srgbClr val="7030A0"/>
                </a:solidFill>
              </a:rPr>
              <a:t>clen</a:t>
            </a:r>
            <a:r>
              <a:rPr lang="en-GB" sz="2400" dirty="0">
                <a:solidFill>
                  <a:srgbClr val="7030A0"/>
                </a:solidFill>
              </a:rPr>
              <a:t> 7: </a:t>
            </a:r>
            <a:r>
              <a:rPr lang="en-GB" sz="2400" dirty="0" err="1">
                <a:solidFill>
                  <a:srgbClr val="7030A0"/>
                </a:solidFill>
              </a:rPr>
              <a:t>primeri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nosenje</a:t>
            </a:r>
            <a:r>
              <a:rPr lang="en-GB" sz="2400" dirty="0">
                <a:solidFill>
                  <a:srgbClr val="7030A0"/>
                </a:solidFill>
              </a:rPr>
              <a:t> mask, </a:t>
            </a:r>
            <a:r>
              <a:rPr lang="en-GB" sz="2400" u="sng" dirty="0" err="1">
                <a:solidFill>
                  <a:srgbClr val="0070C0"/>
                </a:solidFill>
              </a:rPr>
              <a:t>cepljenje</a:t>
            </a:r>
            <a:endParaRPr lang="en-GB" sz="2400" u="sng" dirty="0">
              <a:solidFill>
                <a:srgbClr val="0070C0"/>
              </a:solidFill>
            </a:endParaRPr>
          </a:p>
          <a:p>
            <a:r>
              <a:rPr lang="en-GB" sz="2400" dirty="0" err="1">
                <a:solidFill>
                  <a:srgbClr val="7030A0"/>
                </a:solidFill>
              </a:rPr>
              <a:t>Varstvo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osebnih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podatkov</a:t>
            </a:r>
            <a:r>
              <a:rPr lang="en-GB" sz="2400" dirty="0">
                <a:solidFill>
                  <a:srgbClr val="7030A0"/>
                </a:solidFill>
              </a:rPr>
              <a:t>: 8. </a:t>
            </a:r>
            <a:r>
              <a:rPr lang="en-GB" sz="2400" dirty="0" err="1">
                <a:solidFill>
                  <a:srgbClr val="7030A0"/>
                </a:solidFill>
              </a:rPr>
              <a:t>člen</a:t>
            </a:r>
            <a:endParaRPr lang="en-GB" sz="2400" dirty="0">
              <a:solidFill>
                <a:srgbClr val="7030A0"/>
              </a:solidFill>
            </a:endParaRPr>
          </a:p>
          <a:p>
            <a:r>
              <a:rPr lang="en-GB" sz="2400" dirty="0">
                <a:solidFill>
                  <a:srgbClr val="7030A0"/>
                </a:solidFill>
              </a:rPr>
              <a:t>Svoboda </a:t>
            </a:r>
            <a:r>
              <a:rPr lang="en-GB" sz="2400" dirty="0" err="1">
                <a:solidFill>
                  <a:srgbClr val="7030A0"/>
                </a:solidFill>
              </a:rPr>
              <a:t>zbiranja</a:t>
            </a:r>
            <a:r>
              <a:rPr lang="en-GB" sz="2400" dirty="0">
                <a:solidFill>
                  <a:srgbClr val="7030A0"/>
                </a:solidFill>
              </a:rPr>
              <a:t>, 12. </a:t>
            </a:r>
            <a:r>
              <a:rPr lang="en-GB" sz="2400" dirty="0" err="1">
                <a:solidFill>
                  <a:srgbClr val="7030A0"/>
                </a:solidFill>
              </a:rPr>
              <a:t>člen</a:t>
            </a:r>
            <a:endParaRPr lang="en-GB" sz="2400" dirty="0">
              <a:solidFill>
                <a:srgbClr val="7030A0"/>
              </a:solidFill>
            </a:endParaRPr>
          </a:p>
          <a:p>
            <a:r>
              <a:rPr lang="en-GB" sz="2400" dirty="0" err="1">
                <a:solidFill>
                  <a:srgbClr val="7030A0"/>
                </a:solidFill>
              </a:rPr>
              <a:t>Enakost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pred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zakonom</a:t>
            </a:r>
            <a:r>
              <a:rPr lang="en-GB" sz="2400" dirty="0">
                <a:solidFill>
                  <a:srgbClr val="7030A0"/>
                </a:solidFill>
              </a:rPr>
              <a:t>: 20. </a:t>
            </a:r>
            <a:r>
              <a:rPr lang="en-GB" sz="2400" dirty="0" err="1">
                <a:solidFill>
                  <a:srgbClr val="7030A0"/>
                </a:solidFill>
              </a:rPr>
              <a:t>člen</a:t>
            </a:r>
            <a:endParaRPr lang="en-GB" sz="2400" dirty="0">
              <a:solidFill>
                <a:srgbClr val="7030A0"/>
              </a:solidFill>
            </a:endParaRPr>
          </a:p>
          <a:p>
            <a:r>
              <a:rPr lang="en-GB" sz="2400" dirty="0" err="1">
                <a:solidFill>
                  <a:srgbClr val="7030A0"/>
                </a:solidFill>
              </a:rPr>
              <a:t>Prepoved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diskriminacije</a:t>
            </a:r>
            <a:r>
              <a:rPr lang="en-GB" sz="2400" dirty="0">
                <a:solidFill>
                  <a:srgbClr val="7030A0"/>
                </a:solidFill>
              </a:rPr>
              <a:t>: 21. </a:t>
            </a:r>
            <a:r>
              <a:rPr lang="en-GB" sz="2400" dirty="0" err="1">
                <a:solidFill>
                  <a:srgbClr val="7030A0"/>
                </a:solidFill>
              </a:rPr>
              <a:t>člen</a:t>
            </a:r>
            <a:endParaRPr lang="en-GB" sz="2400" dirty="0">
              <a:solidFill>
                <a:srgbClr val="7030A0"/>
              </a:solidFill>
            </a:endParaRPr>
          </a:p>
          <a:p>
            <a:r>
              <a:rPr lang="en-GB" sz="2400" dirty="0" err="1">
                <a:solidFill>
                  <a:srgbClr val="7030A0"/>
                </a:solidFill>
              </a:rPr>
              <a:t>Varstvo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potrošnikov</a:t>
            </a:r>
            <a:r>
              <a:rPr lang="en-GB" sz="2400" dirty="0">
                <a:solidFill>
                  <a:srgbClr val="7030A0"/>
                </a:solidFill>
              </a:rPr>
              <a:t>: 38. </a:t>
            </a:r>
            <a:r>
              <a:rPr lang="en-GB" sz="2400" dirty="0" err="1">
                <a:solidFill>
                  <a:srgbClr val="7030A0"/>
                </a:solidFill>
              </a:rPr>
              <a:t>člen</a:t>
            </a:r>
            <a:endParaRPr lang="en-GB" sz="2400" dirty="0">
              <a:solidFill>
                <a:srgbClr val="7030A0"/>
              </a:solidFill>
            </a:endParaRPr>
          </a:p>
          <a:p>
            <a:r>
              <a:rPr lang="en-GB" sz="2400" dirty="0">
                <a:solidFill>
                  <a:srgbClr val="7030A0"/>
                </a:solidFill>
              </a:rPr>
              <a:t>Svoboda </a:t>
            </a:r>
            <a:r>
              <a:rPr lang="en-GB" sz="2400" dirty="0" err="1">
                <a:solidFill>
                  <a:srgbClr val="7030A0"/>
                </a:solidFill>
              </a:rPr>
              <a:t>podjetniške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pobude</a:t>
            </a:r>
            <a:r>
              <a:rPr lang="en-GB" sz="2400" dirty="0">
                <a:solidFill>
                  <a:srgbClr val="7030A0"/>
                </a:solidFill>
              </a:rPr>
              <a:t>, 16. </a:t>
            </a:r>
            <a:r>
              <a:rPr lang="en-GB" sz="2400" dirty="0" err="1">
                <a:solidFill>
                  <a:srgbClr val="7030A0"/>
                </a:solidFill>
              </a:rPr>
              <a:t>člen</a:t>
            </a:r>
            <a:endParaRPr lang="en-GB" sz="2400" dirty="0">
              <a:solidFill>
                <a:srgbClr val="7030A0"/>
              </a:solidFill>
            </a:endParaRPr>
          </a:p>
          <a:p>
            <a:r>
              <a:rPr lang="de-AT" sz="2400" dirty="0" err="1">
                <a:solidFill>
                  <a:srgbClr val="7030A0"/>
                </a:solidFill>
              </a:rPr>
              <a:t>Pravice</a:t>
            </a:r>
            <a:r>
              <a:rPr lang="de-AT" sz="2400" dirty="0">
                <a:solidFill>
                  <a:srgbClr val="7030A0"/>
                </a:solidFill>
              </a:rPr>
              <a:t> v </a:t>
            </a:r>
            <a:r>
              <a:rPr lang="de-AT" sz="2400" dirty="0" err="1">
                <a:solidFill>
                  <a:srgbClr val="7030A0"/>
                </a:solidFill>
              </a:rPr>
              <a:t>sodnih</a:t>
            </a:r>
            <a:r>
              <a:rPr lang="de-AT" sz="2400" dirty="0">
                <a:solidFill>
                  <a:srgbClr val="7030A0"/>
                </a:solidFill>
              </a:rPr>
              <a:t> </a:t>
            </a:r>
            <a:r>
              <a:rPr lang="de-AT" sz="2400" dirty="0" err="1">
                <a:solidFill>
                  <a:srgbClr val="7030A0"/>
                </a:solidFill>
              </a:rPr>
              <a:t>postopkih</a:t>
            </a:r>
            <a:r>
              <a:rPr lang="de-AT" sz="2400" dirty="0">
                <a:solidFill>
                  <a:srgbClr val="7030A0"/>
                </a:solidFill>
              </a:rPr>
              <a:t>, 47. </a:t>
            </a:r>
            <a:r>
              <a:rPr lang="de-AT" sz="2400" dirty="0" err="1">
                <a:solidFill>
                  <a:srgbClr val="7030A0"/>
                </a:solidFill>
              </a:rPr>
              <a:t>člen</a:t>
            </a:r>
            <a:endParaRPr lang="de-AT" sz="2400" dirty="0">
              <a:solidFill>
                <a:srgbClr val="7030A0"/>
              </a:solidFill>
            </a:endParaRPr>
          </a:p>
          <a:p>
            <a:r>
              <a:rPr lang="de-AT" sz="2400" dirty="0" err="1">
                <a:solidFill>
                  <a:srgbClr val="7030A0"/>
                </a:solidFill>
              </a:rPr>
              <a:t>Drugo</a:t>
            </a:r>
            <a:r>
              <a:rPr lang="de-AT" sz="2400" dirty="0">
                <a:solidFill>
                  <a:srgbClr val="7030A0"/>
                </a:solidFill>
              </a:rPr>
              <a:t> (</a:t>
            </a:r>
            <a:r>
              <a:rPr lang="de-AT" sz="2400" dirty="0" err="1">
                <a:solidFill>
                  <a:srgbClr val="7030A0"/>
                </a:solidFill>
              </a:rPr>
              <a:t>npr</a:t>
            </a:r>
            <a:r>
              <a:rPr lang="de-AT" sz="2400" dirty="0">
                <a:solidFill>
                  <a:srgbClr val="7030A0"/>
                </a:solidFill>
              </a:rPr>
              <a:t>. </a:t>
            </a:r>
            <a:r>
              <a:rPr lang="de-AT" sz="2400" dirty="0" err="1">
                <a:solidFill>
                  <a:srgbClr val="7030A0"/>
                </a:solidFill>
              </a:rPr>
              <a:t>izobraževanje</a:t>
            </a:r>
            <a:r>
              <a:rPr lang="de-AT" sz="2400" dirty="0">
                <a:solidFill>
                  <a:srgbClr val="7030A0"/>
                </a:solidFill>
              </a:rPr>
              <a:t>, </a:t>
            </a:r>
            <a:r>
              <a:rPr lang="de-AT" sz="2400" dirty="0" err="1">
                <a:solidFill>
                  <a:srgbClr val="7030A0"/>
                </a:solidFill>
              </a:rPr>
              <a:t>zasebnost</a:t>
            </a:r>
            <a:r>
              <a:rPr lang="de-AT" sz="2400" dirty="0">
                <a:solidFill>
                  <a:srgbClr val="7030A0"/>
                </a:solidFill>
              </a:rPr>
              <a:t>, </a:t>
            </a:r>
            <a:r>
              <a:rPr lang="de-AT" sz="2400" dirty="0" err="1">
                <a:solidFill>
                  <a:srgbClr val="7030A0"/>
                </a:solidFill>
              </a:rPr>
              <a:t>lastnina</a:t>
            </a:r>
            <a:r>
              <a:rPr lang="de-AT" sz="2400" dirty="0">
                <a:solidFill>
                  <a:srgbClr val="7030A0"/>
                </a:solidFill>
              </a:rPr>
              <a:t>) 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80BECE6-2A37-8C4C-B85E-A97FE9904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7EA4-B7E1-4234-84E3-4AEA28FAF0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10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0D8208-F4ED-3E49-89CB-59D4D9A6C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6444208" cy="1143000"/>
          </a:xfrm>
        </p:spPr>
        <p:txBody>
          <a:bodyPr/>
          <a:lstStyle/>
          <a:p>
            <a:r>
              <a:rPr lang="de-DE" sz="3200" b="1" dirty="0">
                <a:solidFill>
                  <a:srgbClr val="7030A0"/>
                </a:solidFill>
              </a:rPr>
              <a:t>Korona in </a:t>
            </a:r>
            <a:r>
              <a:rPr lang="de-DE" sz="3200" b="1" dirty="0" err="1">
                <a:solidFill>
                  <a:srgbClr val="7030A0"/>
                </a:solidFill>
              </a:rPr>
              <a:t>temeljne</a:t>
            </a:r>
            <a:r>
              <a:rPr lang="de-DE" sz="3200" b="1" dirty="0">
                <a:solidFill>
                  <a:srgbClr val="7030A0"/>
                </a:solidFill>
              </a:rPr>
              <a:t> pravice</a:t>
            </a:r>
            <a:br>
              <a:rPr lang="de-DE" sz="3600" u="sng" dirty="0">
                <a:solidFill>
                  <a:srgbClr val="C00000"/>
                </a:solidFill>
              </a:rPr>
            </a:br>
            <a:r>
              <a:rPr lang="de-DE" sz="3600" u="sng" dirty="0" err="1">
                <a:solidFill>
                  <a:srgbClr val="C00000"/>
                </a:solidFill>
              </a:rPr>
              <a:t>pravično</a:t>
            </a:r>
            <a:r>
              <a:rPr lang="de-DE" sz="3600" u="sng" dirty="0">
                <a:solidFill>
                  <a:srgbClr val="C00000"/>
                </a:solidFill>
              </a:rPr>
              <a:t> </a:t>
            </a:r>
            <a:r>
              <a:rPr lang="de-DE" sz="3600" u="sng" dirty="0" err="1">
                <a:solidFill>
                  <a:srgbClr val="C00000"/>
                </a:solidFill>
              </a:rPr>
              <a:t>ravnotežje</a:t>
            </a:r>
            <a:endParaRPr lang="de-DE" sz="3600" u="sng" dirty="0">
              <a:solidFill>
                <a:srgbClr val="C0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241C5A-A6CF-6340-99E8-49BEECC10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929DAB5-86FB-EC45-BF32-D49269BE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A278E3-872D-4949-9D59-9529235B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7EA4-B7E1-4234-84E3-4AEA28FAF0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FD20194-C442-5449-B5CE-F6EEBDD6A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78" y="1556791"/>
            <a:ext cx="7245805" cy="516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7621F7B-7037-6348-8909-5B79525DCC68}"/>
              </a:ext>
            </a:extLst>
          </p:cNvPr>
          <p:cNvSpPr/>
          <p:nvPr/>
        </p:nvSpPr>
        <p:spPr>
          <a:xfrm>
            <a:off x="1541482" y="4125061"/>
            <a:ext cx="2358453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Health</a:t>
            </a:r>
            <a:r>
              <a:rPr lang="de-DE" dirty="0"/>
              <a:t> care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E4F377-0E3D-264E-86EF-863126619E70}"/>
              </a:ext>
            </a:extLst>
          </p:cNvPr>
          <p:cNvSpPr/>
          <p:nvPr/>
        </p:nvSpPr>
        <p:spPr>
          <a:xfrm>
            <a:off x="7216825" y="4445643"/>
            <a:ext cx="1598555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privacy</a:t>
            </a:r>
            <a:endParaRPr lang="de-DE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F5CDD68-CD03-564B-AF9C-5E5B5F25C877}"/>
              </a:ext>
            </a:extLst>
          </p:cNvPr>
          <p:cNvSpPr/>
          <p:nvPr/>
        </p:nvSpPr>
        <p:spPr>
          <a:xfrm>
            <a:off x="4860590" y="4542755"/>
            <a:ext cx="1439043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equality</a:t>
            </a:r>
            <a:endParaRPr lang="de-DE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225002D-F790-964D-AB97-287B1494DA32}"/>
              </a:ext>
            </a:extLst>
          </p:cNvPr>
          <p:cNvSpPr/>
          <p:nvPr/>
        </p:nvSpPr>
        <p:spPr>
          <a:xfrm>
            <a:off x="5062342" y="3606253"/>
            <a:ext cx="2016224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Data </a:t>
            </a:r>
            <a:r>
              <a:rPr lang="de-DE" dirty="0" err="1"/>
              <a:t>protection</a:t>
            </a:r>
            <a:endParaRPr lang="de-DE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DD0049-EB78-0A4B-ACE0-BB0D33252084}"/>
              </a:ext>
            </a:extLst>
          </p:cNvPr>
          <p:cNvSpPr/>
          <p:nvPr/>
        </p:nvSpPr>
        <p:spPr>
          <a:xfrm>
            <a:off x="6320026" y="4178546"/>
            <a:ext cx="1303314" cy="63301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liberty</a:t>
            </a:r>
            <a:endParaRPr lang="de-DE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24A4B29-92D6-C240-AFA8-2CF2F46F1209}"/>
              </a:ext>
            </a:extLst>
          </p:cNvPr>
          <p:cNvSpPr/>
          <p:nvPr/>
        </p:nvSpPr>
        <p:spPr>
          <a:xfrm>
            <a:off x="6019800" y="4695155"/>
            <a:ext cx="1432520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business</a:t>
            </a:r>
            <a:endParaRPr lang="de-DE" dirty="0"/>
          </a:p>
        </p:txBody>
      </p:sp>
      <p:pic>
        <p:nvPicPr>
          <p:cNvPr id="2050" name="Picture 2" descr="1.000+ kostenlose Maske &amp; Karneval Illustrationen - Pixabay">
            <a:extLst>
              <a:ext uri="{FF2B5EF4-FFF2-40B4-BE49-F238E27FC236}">
                <a16:creationId xmlns:a16="http://schemas.microsoft.com/office/drawing/2014/main" id="{2D5B7C58-7214-C247-9855-08B469A99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486" y="4881437"/>
            <a:ext cx="1593772" cy="88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lkenförmige Legende 5">
            <a:extLst>
              <a:ext uri="{FF2B5EF4-FFF2-40B4-BE49-F238E27FC236}">
                <a16:creationId xmlns:a16="http://schemas.microsoft.com/office/drawing/2014/main" id="{1283B34F-87F4-5341-9B11-E4B9F9044D1F}"/>
              </a:ext>
            </a:extLst>
          </p:cNvPr>
          <p:cNvSpPr/>
          <p:nvPr/>
        </p:nvSpPr>
        <p:spPr>
          <a:xfrm>
            <a:off x="6126511" y="288529"/>
            <a:ext cx="2742894" cy="1512169"/>
          </a:xfrm>
          <a:prstGeom prst="cloudCallout">
            <a:avLst>
              <a:gd name="adj1" fmla="val -73103"/>
              <a:gd name="adj2" fmla="val 7170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Proportionality</a:t>
            </a:r>
          </a:p>
        </p:txBody>
      </p:sp>
    </p:spTree>
    <p:extLst>
      <p:ext uri="{BB962C8B-B14F-4D97-AF65-F5344CB8AC3E}">
        <p14:creationId xmlns:p14="http://schemas.microsoft.com/office/powerpoint/2010/main" val="1561648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4D6467-85F5-DF42-B428-F693CE222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br>
              <a:rPr lang="en-GB" sz="3600" dirty="0"/>
            </a:br>
            <a:r>
              <a:rPr lang="en-GB" sz="3600" b="1" dirty="0" err="1">
                <a:solidFill>
                  <a:srgbClr val="FF0000"/>
                </a:solidFill>
              </a:rPr>
              <a:t>Varovanje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 err="1">
                <a:solidFill>
                  <a:srgbClr val="FF0000"/>
                </a:solidFill>
              </a:rPr>
              <a:t>zdravja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2800" dirty="0">
                <a:solidFill>
                  <a:srgbClr val="FF0000"/>
                </a:solidFill>
              </a:rPr>
              <a:t>(35. </a:t>
            </a:r>
            <a:r>
              <a:rPr lang="en-GB" sz="2800" dirty="0" err="1">
                <a:solidFill>
                  <a:srgbClr val="FF0000"/>
                </a:solidFill>
              </a:rPr>
              <a:t>člen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Listine</a:t>
            </a:r>
            <a:r>
              <a:rPr lang="en-GB" sz="2800" dirty="0">
                <a:solidFill>
                  <a:srgbClr val="FF0000"/>
                </a:solidFill>
              </a:rPr>
              <a:t>)</a:t>
            </a:r>
            <a:br>
              <a:rPr lang="en-GB" sz="3600" dirty="0"/>
            </a:br>
            <a:r>
              <a:rPr lang="en-GB" sz="3600" dirty="0" err="1"/>
              <a:t>pravna</a:t>
            </a:r>
            <a:r>
              <a:rPr lang="en-GB" sz="3600" dirty="0"/>
              <a:t> </a:t>
            </a:r>
            <a:r>
              <a:rPr lang="en-GB" sz="3600" dirty="0" err="1"/>
              <a:t>opredelitev</a:t>
            </a:r>
            <a:br>
              <a:rPr lang="en-GB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92C070-6261-F840-A9E2-51AD45C40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40769"/>
            <a:ext cx="8784976" cy="5015582"/>
          </a:xfrm>
        </p:spPr>
        <p:txBody>
          <a:bodyPr/>
          <a:lstStyle/>
          <a:p>
            <a:pPr marL="0" indent="0">
              <a:buNone/>
            </a:pPr>
            <a:r>
              <a:rPr lang="de-AT" dirty="0"/>
              <a:t>“</a:t>
            </a:r>
            <a:r>
              <a:rPr lang="de-AT" u="sng" dirty="0" err="1">
                <a:solidFill>
                  <a:srgbClr val="FF0000"/>
                </a:solidFill>
              </a:rPr>
              <a:t>Vsakdo</a:t>
            </a:r>
            <a:r>
              <a:rPr lang="de-AT" u="sng" dirty="0">
                <a:solidFill>
                  <a:srgbClr val="FF0000"/>
                </a:solidFill>
              </a:rPr>
              <a:t> </a:t>
            </a:r>
            <a:r>
              <a:rPr lang="de-AT" u="sng" dirty="0" err="1">
                <a:solidFill>
                  <a:srgbClr val="FF0000"/>
                </a:solidFill>
              </a:rPr>
              <a:t>ima</a:t>
            </a:r>
            <a:r>
              <a:rPr lang="de-AT" u="sng" dirty="0">
                <a:solidFill>
                  <a:srgbClr val="FF0000"/>
                </a:solidFill>
              </a:rPr>
              <a:t> </a:t>
            </a:r>
            <a:r>
              <a:rPr lang="de-AT" u="sng" dirty="0" err="1">
                <a:solidFill>
                  <a:srgbClr val="FF0000"/>
                </a:solidFill>
              </a:rPr>
              <a:t>pravico</a:t>
            </a:r>
            <a:r>
              <a:rPr lang="de-AT" dirty="0"/>
              <a:t> do </a:t>
            </a:r>
            <a:r>
              <a:rPr lang="de-AT" dirty="0" err="1"/>
              <a:t>preventivnega</a:t>
            </a:r>
            <a:r>
              <a:rPr lang="de-AT" dirty="0"/>
              <a:t> </a:t>
            </a:r>
            <a:r>
              <a:rPr lang="de-AT" dirty="0" err="1"/>
              <a:t>zdravstvenega</a:t>
            </a:r>
            <a:r>
              <a:rPr lang="de-AT" dirty="0"/>
              <a:t> </a:t>
            </a:r>
            <a:r>
              <a:rPr lang="de-AT" dirty="0" err="1"/>
              <a:t>varstva</a:t>
            </a:r>
            <a:r>
              <a:rPr lang="de-AT" dirty="0"/>
              <a:t> in do </a:t>
            </a:r>
            <a:r>
              <a:rPr lang="de-AT" dirty="0" err="1"/>
              <a:t>zdravniške</a:t>
            </a:r>
            <a:r>
              <a:rPr lang="de-AT" dirty="0"/>
              <a:t> </a:t>
            </a:r>
            <a:r>
              <a:rPr lang="de-AT" dirty="0" err="1"/>
              <a:t>oskrbe</a:t>
            </a:r>
            <a:r>
              <a:rPr lang="de-AT" dirty="0"/>
              <a:t> v </a:t>
            </a:r>
            <a:r>
              <a:rPr lang="de-AT" dirty="0" err="1"/>
              <a:t>skladu</a:t>
            </a:r>
            <a:r>
              <a:rPr lang="de-AT" dirty="0"/>
              <a:t> </a:t>
            </a:r>
            <a:r>
              <a:rPr lang="de-AT" dirty="0">
                <a:solidFill>
                  <a:srgbClr val="7030A0"/>
                </a:solidFill>
              </a:rPr>
              <a:t>s </a:t>
            </a:r>
            <a:r>
              <a:rPr lang="de-AT" dirty="0" err="1">
                <a:solidFill>
                  <a:srgbClr val="7030A0"/>
                </a:solidFill>
              </a:rPr>
              <a:t>pogoji</a:t>
            </a:r>
            <a:r>
              <a:rPr lang="de-AT" dirty="0">
                <a:solidFill>
                  <a:srgbClr val="7030A0"/>
                </a:solidFill>
              </a:rPr>
              <a:t>, </a:t>
            </a:r>
            <a:r>
              <a:rPr lang="de-AT" dirty="0" err="1">
                <a:solidFill>
                  <a:srgbClr val="7030A0"/>
                </a:solidFill>
              </a:rPr>
              <a:t>ki</a:t>
            </a:r>
            <a:r>
              <a:rPr lang="de-AT" dirty="0">
                <a:solidFill>
                  <a:srgbClr val="7030A0"/>
                </a:solidFill>
              </a:rPr>
              <a:t> </a:t>
            </a:r>
            <a:r>
              <a:rPr lang="de-AT" dirty="0" err="1">
                <a:solidFill>
                  <a:srgbClr val="7030A0"/>
                </a:solidFill>
              </a:rPr>
              <a:t>jih</a:t>
            </a:r>
            <a:r>
              <a:rPr lang="de-AT" dirty="0">
                <a:solidFill>
                  <a:srgbClr val="7030A0"/>
                </a:solidFill>
              </a:rPr>
              <a:t> </a:t>
            </a:r>
            <a:r>
              <a:rPr lang="de-AT" dirty="0" err="1">
                <a:solidFill>
                  <a:srgbClr val="7030A0"/>
                </a:solidFill>
              </a:rPr>
              <a:t>določajo</a:t>
            </a:r>
            <a:r>
              <a:rPr lang="de-AT" dirty="0">
                <a:solidFill>
                  <a:srgbClr val="7030A0"/>
                </a:solidFill>
              </a:rPr>
              <a:t> </a:t>
            </a:r>
            <a:r>
              <a:rPr lang="de-AT" dirty="0" err="1">
                <a:solidFill>
                  <a:srgbClr val="7030A0"/>
                </a:solidFill>
              </a:rPr>
              <a:t>nacionalne</a:t>
            </a:r>
            <a:r>
              <a:rPr lang="de-AT" dirty="0">
                <a:solidFill>
                  <a:srgbClr val="7030A0"/>
                </a:solidFill>
              </a:rPr>
              <a:t> </a:t>
            </a:r>
            <a:r>
              <a:rPr lang="de-AT" dirty="0" err="1">
                <a:solidFill>
                  <a:srgbClr val="7030A0"/>
                </a:solidFill>
              </a:rPr>
              <a:t>zakonodaje</a:t>
            </a:r>
            <a:r>
              <a:rPr lang="de-AT" dirty="0">
                <a:solidFill>
                  <a:srgbClr val="7030A0"/>
                </a:solidFill>
              </a:rPr>
              <a:t> in </a:t>
            </a:r>
            <a:r>
              <a:rPr lang="de-AT" dirty="0" err="1">
                <a:solidFill>
                  <a:srgbClr val="7030A0"/>
                </a:solidFill>
              </a:rPr>
              <a:t>običaji</a:t>
            </a:r>
            <a:r>
              <a:rPr lang="de-AT" dirty="0"/>
              <a:t>. </a:t>
            </a:r>
            <a:r>
              <a:rPr lang="de-AT" dirty="0" err="1"/>
              <a:t>Pri</a:t>
            </a:r>
            <a:r>
              <a:rPr lang="de-AT" dirty="0"/>
              <a:t> </a:t>
            </a:r>
            <a:r>
              <a:rPr lang="de-AT" dirty="0" err="1"/>
              <a:t>opredeljevanju</a:t>
            </a:r>
            <a:r>
              <a:rPr lang="de-AT" dirty="0"/>
              <a:t> in </a:t>
            </a:r>
            <a:r>
              <a:rPr lang="de-AT" dirty="0" err="1"/>
              <a:t>izvajanju</a:t>
            </a:r>
            <a:r>
              <a:rPr lang="de-AT" dirty="0"/>
              <a:t> </a:t>
            </a:r>
            <a:r>
              <a:rPr lang="de-AT" dirty="0" err="1"/>
              <a:t>vseh</a:t>
            </a:r>
            <a:r>
              <a:rPr lang="de-AT" dirty="0"/>
              <a:t> </a:t>
            </a:r>
            <a:r>
              <a:rPr lang="de-AT" dirty="0" err="1"/>
              <a:t>politik</a:t>
            </a:r>
            <a:r>
              <a:rPr lang="de-AT" dirty="0"/>
              <a:t> in </a:t>
            </a:r>
            <a:r>
              <a:rPr lang="de-AT" dirty="0" err="1"/>
              <a:t>dejavnosti</a:t>
            </a:r>
            <a:r>
              <a:rPr lang="de-AT" dirty="0"/>
              <a:t> </a:t>
            </a:r>
            <a:r>
              <a:rPr lang="de-AT" dirty="0" err="1"/>
              <a:t>Unije</a:t>
            </a:r>
            <a:r>
              <a:rPr lang="de-AT" dirty="0"/>
              <a:t> se </a:t>
            </a:r>
            <a:r>
              <a:rPr lang="de-AT" dirty="0" err="1"/>
              <a:t>zagotavlja</a:t>
            </a:r>
            <a:r>
              <a:rPr lang="de-AT" dirty="0"/>
              <a:t> </a:t>
            </a:r>
            <a:r>
              <a:rPr lang="de-AT" dirty="0" err="1"/>
              <a:t>visoka</a:t>
            </a:r>
            <a:r>
              <a:rPr lang="de-AT" dirty="0"/>
              <a:t> </a:t>
            </a:r>
            <a:r>
              <a:rPr lang="de-AT" dirty="0" err="1"/>
              <a:t>raven</a:t>
            </a:r>
            <a:r>
              <a:rPr lang="de-AT" dirty="0"/>
              <a:t> </a:t>
            </a:r>
            <a:r>
              <a:rPr lang="de-AT" dirty="0" err="1"/>
              <a:t>varovanja</a:t>
            </a:r>
            <a:r>
              <a:rPr lang="de-AT" dirty="0"/>
              <a:t> </a:t>
            </a:r>
            <a:r>
              <a:rPr lang="de-AT" dirty="0" err="1"/>
              <a:t>zdravja</a:t>
            </a:r>
            <a:r>
              <a:rPr lang="de-AT" dirty="0"/>
              <a:t> </a:t>
            </a:r>
            <a:r>
              <a:rPr lang="de-AT" dirty="0" err="1"/>
              <a:t>ljudi</a:t>
            </a:r>
            <a:r>
              <a:rPr lang="de-AT" dirty="0"/>
              <a:t>.“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069611-C1AC-6344-A386-166ECEE97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1CAA89-8BD4-C54D-8B53-7147C5E36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7EA4-B7E1-4234-84E3-4AEA28FAF0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Free picture: cardiology, coronary disease, diagnosis, hand, vacation,  vaccination, medicine, device, healthcare, treatment">
            <a:extLst>
              <a:ext uri="{FF2B5EF4-FFF2-40B4-BE49-F238E27FC236}">
                <a16:creationId xmlns:a16="http://schemas.microsoft.com/office/drawing/2014/main" id="{3663498C-6520-C34E-9BBB-79E21C347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696" y="4384675"/>
            <a:ext cx="349250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360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188BDB-113A-964B-A846-1B8E88DA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Varovanje</a:t>
            </a:r>
            <a:r>
              <a:rPr lang="de-DE" dirty="0"/>
              <a:t> </a:t>
            </a:r>
            <a:r>
              <a:rPr lang="de-DE" dirty="0" err="1"/>
              <a:t>zdravje</a:t>
            </a:r>
            <a:r>
              <a:rPr lang="de-DE" dirty="0"/>
              <a:t>: </a:t>
            </a:r>
            <a:r>
              <a:rPr lang="de-DE" dirty="0" err="1"/>
              <a:t>kdaj</a:t>
            </a:r>
            <a:r>
              <a:rPr lang="de-DE" dirty="0"/>
              <a:t> </a:t>
            </a:r>
            <a:r>
              <a:rPr lang="de-DE" dirty="0" err="1"/>
              <a:t>ukrepi</a:t>
            </a:r>
            <a:r>
              <a:rPr lang="de-DE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601B71-B377-DE43-B4A7-5C485E5DA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67BCC58-4EE9-5F4F-A398-62E185C65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1116F2-E906-3843-B46D-2FBD96CB3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7EA4-B7E1-4234-84E3-4AEA28FAF0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5D6259C-771B-5C48-B377-8F4FDA3CB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3986301"/>
            <a:ext cx="2857500" cy="2857500"/>
          </a:xfrm>
          <a:prstGeom prst="rect">
            <a:avLst/>
          </a:prstGeom>
        </p:spPr>
      </p:pic>
      <p:sp>
        <p:nvSpPr>
          <p:cNvPr id="7" name="Wolkenförmige Legende 6">
            <a:extLst>
              <a:ext uri="{FF2B5EF4-FFF2-40B4-BE49-F238E27FC236}">
                <a16:creationId xmlns:a16="http://schemas.microsoft.com/office/drawing/2014/main" id="{8D2DED9B-EB11-CB43-AA99-91695E8C672F}"/>
              </a:ext>
            </a:extLst>
          </p:cNvPr>
          <p:cNvSpPr/>
          <p:nvPr/>
        </p:nvSpPr>
        <p:spPr>
          <a:xfrm>
            <a:off x="683568" y="1916832"/>
            <a:ext cx="2296066" cy="1316807"/>
          </a:xfrm>
          <a:prstGeom prst="cloudCallout">
            <a:avLst>
              <a:gd name="adj1" fmla="val 76832"/>
              <a:gd name="adj2" fmla="val 13712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Nalezljiva</a:t>
            </a:r>
            <a:r>
              <a:rPr lang="de-DE" dirty="0"/>
              <a:t> </a:t>
            </a:r>
            <a:r>
              <a:rPr lang="de-DE" dirty="0" err="1"/>
              <a:t>bolezen</a:t>
            </a:r>
            <a:endParaRPr lang="de-DE" dirty="0"/>
          </a:p>
        </p:txBody>
      </p:sp>
      <p:sp>
        <p:nvSpPr>
          <p:cNvPr id="8" name="Wolkenförmige Legende 7">
            <a:extLst>
              <a:ext uri="{FF2B5EF4-FFF2-40B4-BE49-F238E27FC236}">
                <a16:creationId xmlns:a16="http://schemas.microsoft.com/office/drawing/2014/main" id="{716D9FC2-8154-5B44-9799-70AD8FF5F29B}"/>
              </a:ext>
            </a:extLst>
          </p:cNvPr>
          <p:cNvSpPr/>
          <p:nvPr/>
        </p:nvSpPr>
        <p:spPr>
          <a:xfrm>
            <a:off x="4283969" y="2656015"/>
            <a:ext cx="3364404" cy="1207960"/>
          </a:xfrm>
          <a:prstGeom prst="cloudCallout">
            <a:avLst>
              <a:gd name="adj1" fmla="val -47791"/>
              <a:gd name="adj2" fmla="val 11309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Boli</a:t>
            </a:r>
            <a:r>
              <a:rPr lang="de-DE" dirty="0"/>
              <a:t> </a:t>
            </a:r>
            <a:r>
              <a:rPr lang="de-DE" dirty="0" err="1"/>
              <a:t>Vas</a:t>
            </a:r>
            <a:r>
              <a:rPr lang="de-DE" dirty="0"/>
              <a:t> </a:t>
            </a:r>
            <a:r>
              <a:rPr lang="de-DE" dirty="0" err="1"/>
              <a:t>zob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45876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13AD0F-7DC2-B640-890E-A7AF10FED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95444" cy="1143000"/>
          </a:xfrm>
        </p:spPr>
        <p:txBody>
          <a:bodyPr/>
          <a:lstStyle/>
          <a:p>
            <a:r>
              <a:rPr lang="en-GB" sz="3200" b="1" dirty="0">
                <a:solidFill>
                  <a:srgbClr val="0070C0"/>
                </a:solidFill>
              </a:rPr>
              <a:t>Svoboda </a:t>
            </a:r>
            <a:r>
              <a:rPr lang="en-GB" sz="3200" b="1" dirty="0" err="1">
                <a:solidFill>
                  <a:srgbClr val="0070C0"/>
                </a:solidFill>
              </a:rPr>
              <a:t>zbiranja</a:t>
            </a:r>
            <a:r>
              <a:rPr lang="en-GB" sz="3200" b="1" dirty="0">
                <a:solidFill>
                  <a:srgbClr val="0070C0"/>
                </a:solidFill>
              </a:rPr>
              <a:t> in </a:t>
            </a:r>
            <a:r>
              <a:rPr lang="en-GB" sz="3200" b="1" dirty="0" err="1">
                <a:solidFill>
                  <a:srgbClr val="0070C0"/>
                </a:solidFill>
              </a:rPr>
              <a:t>združevanja</a:t>
            </a:r>
            <a:r>
              <a:rPr lang="en-GB" sz="3200" b="1" dirty="0">
                <a:solidFill>
                  <a:srgbClr val="0070C0"/>
                </a:solidFill>
              </a:rPr>
              <a:t>: 12. </a:t>
            </a:r>
            <a:r>
              <a:rPr lang="en-GB" sz="3200" b="1" dirty="0" err="1">
                <a:solidFill>
                  <a:srgbClr val="0070C0"/>
                </a:solidFill>
              </a:rPr>
              <a:t>člen</a:t>
            </a:r>
            <a:r>
              <a:rPr lang="en-GB" sz="3200" b="1" dirty="0">
                <a:solidFill>
                  <a:srgbClr val="0070C0"/>
                </a:solidFill>
              </a:rPr>
              <a:t> </a:t>
            </a:r>
            <a:r>
              <a:rPr lang="en-GB" sz="3200" b="1" dirty="0" err="1">
                <a:solidFill>
                  <a:srgbClr val="0070C0"/>
                </a:solidFill>
              </a:rPr>
              <a:t>Listine</a:t>
            </a:r>
            <a:endParaRPr lang="de-DE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C7A5B7-B95F-6C4F-A3FD-8AC59B4A4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/>
              <a:t>Omejitve</a:t>
            </a:r>
            <a:r>
              <a:rPr lang="de-AT" dirty="0"/>
              <a:t> </a:t>
            </a:r>
            <a:r>
              <a:rPr lang="de-AT" dirty="0" err="1"/>
              <a:t>zaradi</a:t>
            </a:r>
            <a:r>
              <a:rPr lang="de-AT" dirty="0"/>
              <a:t> </a:t>
            </a:r>
            <a:r>
              <a:rPr lang="de-AT" dirty="0" err="1"/>
              <a:t>varovanja</a:t>
            </a:r>
            <a:r>
              <a:rPr lang="de-AT" dirty="0"/>
              <a:t> </a:t>
            </a:r>
            <a:r>
              <a:rPr lang="de-AT" dirty="0" err="1"/>
              <a:t>zdravja</a:t>
            </a:r>
            <a:endParaRPr lang="de-AT" dirty="0"/>
          </a:p>
          <a:p>
            <a:pPr marL="0" indent="0">
              <a:buNone/>
            </a:pPr>
            <a:endParaRPr lang="de-AT" dirty="0"/>
          </a:p>
          <a:p>
            <a:r>
              <a:rPr lang="en-GB" dirty="0"/>
              <a:t>Important: Everyone who exercises their rights must do so in a way that does </a:t>
            </a:r>
            <a:r>
              <a:rPr lang="en-GB" u="sng" dirty="0"/>
              <a:t>not put others in danger</a:t>
            </a:r>
            <a:r>
              <a:rPr lang="en-GB" dirty="0"/>
              <a:t> or limit the rights of others.</a:t>
            </a:r>
          </a:p>
          <a:p>
            <a:endParaRPr lang="en-GB" dirty="0"/>
          </a:p>
          <a:p>
            <a:endParaRPr lang="en-GB" dirty="0"/>
          </a:p>
          <a:p>
            <a:endParaRPr lang="de-AT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7826BF-911B-3F40-A7EE-71F267348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690B24D-357B-784C-B13A-6421E53B9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7EA4-B7E1-4234-84E3-4AEA28FAF0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 descr="Coronavirus Corona Quarantine - Free vector graphic on Pixabay">
            <a:extLst>
              <a:ext uri="{FF2B5EF4-FFF2-40B4-BE49-F238E27FC236}">
                <a16:creationId xmlns:a16="http://schemas.microsoft.com/office/drawing/2014/main" id="{D2BA120E-A6B6-6E43-8A76-4386F4FCA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37112"/>
            <a:ext cx="2984500" cy="227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388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70E94-2B44-A54A-97DA-D7871A05B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Korona in </a:t>
            </a:r>
            <a:r>
              <a:rPr lang="de-DE" dirty="0" err="1"/>
              <a:t>enakost</a:t>
            </a:r>
            <a:r>
              <a:rPr lang="de-DE" dirty="0"/>
              <a:t>/</a:t>
            </a:r>
            <a:r>
              <a:rPr lang="de-DE" dirty="0" err="1"/>
              <a:t>diskriminacija</a:t>
            </a: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9B7000B-DCF4-414B-B731-6016F5BC61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628" y="1600200"/>
            <a:ext cx="5984744" cy="4525963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F4019CA-0970-A545-9737-77EDE31E5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D439D5-6A84-AE4C-99EE-A2DF937D5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7EA4-B7E1-4234-84E3-4AEA28FAF0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662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7604B-3C8B-5E4D-AE14-0A7A29AB1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Clovekove</a:t>
            </a:r>
            <a:r>
              <a:rPr lang="de-DE" dirty="0"/>
              <a:t> </a:t>
            </a:r>
            <a:r>
              <a:rPr lang="de-DE" dirty="0" err="1"/>
              <a:t>pravice</a:t>
            </a:r>
            <a:r>
              <a:rPr lang="de-DE" dirty="0"/>
              <a:t>/Human </a:t>
            </a:r>
            <a:r>
              <a:rPr lang="de-DE" dirty="0" err="1"/>
              <a:t>righst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5699641B-956D-1C43-B1D3-19EC29B4D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138239"/>
            <a:ext cx="3873500" cy="2095500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D6B3097-A133-774D-ADB6-CB5731303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6768752" cy="365125"/>
          </a:xfrm>
        </p:spPr>
        <p:txBody>
          <a:bodyPr/>
          <a:lstStyle/>
          <a:p>
            <a:r>
              <a:rPr lang="en-US" dirty="0"/>
              <a:t>Prof. Trstenjak, Copyright! Reproduction and citation forbidden without the consent of the author.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AD1CA2E-C1A7-8744-833E-0E98B8E9C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D715-339E-4A24-8930-4BB6C9CA2BE3}" type="slidenum">
              <a:rPr lang="de-AT" smtClean="0"/>
              <a:t>3</a:t>
            </a:fld>
            <a:endParaRPr lang="de-AT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CC51493-F256-1A4B-AF3A-D45C8441D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4002996"/>
            <a:ext cx="5754588" cy="2354260"/>
          </a:xfrm>
          <a:prstGeom prst="rect">
            <a:avLst/>
          </a:prstGeom>
        </p:spPr>
      </p:pic>
      <p:pic>
        <p:nvPicPr>
          <p:cNvPr id="8" name="Picture 12" descr="Judge Court Gavel - Free image on Pixabay">
            <a:extLst>
              <a:ext uri="{FF2B5EF4-FFF2-40B4-BE49-F238E27FC236}">
                <a16:creationId xmlns:a16="http://schemas.microsoft.com/office/drawing/2014/main" id="{F240A116-413B-B043-9C99-B7ED1A4F5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439" y="2710824"/>
            <a:ext cx="2303213" cy="148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206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5AB124-E031-BD41-9DBB-DDA494BA7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Korona in </a:t>
            </a:r>
            <a:r>
              <a:rPr lang="de-DE" dirty="0" err="1"/>
              <a:t>enakost</a:t>
            </a:r>
            <a:r>
              <a:rPr lang="de-DE" dirty="0"/>
              <a:t> </a:t>
            </a:r>
            <a:r>
              <a:rPr lang="de-DE" dirty="0" err="1"/>
              <a:t>pred</a:t>
            </a:r>
            <a:r>
              <a:rPr lang="de-DE" dirty="0"/>
              <a:t> </a:t>
            </a:r>
            <a:r>
              <a:rPr lang="de-DE" dirty="0" err="1"/>
              <a:t>zakonom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Australia</a:t>
            </a:r>
            <a:r>
              <a:rPr lang="de-DE" dirty="0"/>
              <a:t>)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679699C-E283-1A4E-967D-5C49535CC9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63149"/>
            <a:ext cx="8229600" cy="3400064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61A4D8-1111-5842-A080-5831A713C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FF22E05-C13C-1240-A530-10A23D215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7EA4-B7E1-4234-84E3-4AEA28FAF0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27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D0D600-201A-4A44-8796-01BD9E23C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44055"/>
          </a:xfrm>
        </p:spPr>
        <p:txBody>
          <a:bodyPr/>
          <a:lstStyle/>
          <a:p>
            <a:r>
              <a:rPr lang="de-DE" sz="3200" b="1" dirty="0" err="1">
                <a:solidFill>
                  <a:srgbClr val="FF0000"/>
                </a:solidFill>
              </a:rPr>
              <a:t>Varstvo</a:t>
            </a:r>
            <a:r>
              <a:rPr lang="de-DE" sz="3200" b="1" dirty="0">
                <a:solidFill>
                  <a:srgbClr val="FF0000"/>
                </a:solidFill>
              </a:rPr>
              <a:t> </a:t>
            </a:r>
            <a:r>
              <a:rPr lang="de-DE" sz="3200" b="1" dirty="0" err="1">
                <a:solidFill>
                  <a:srgbClr val="FF0000"/>
                </a:solidFill>
              </a:rPr>
              <a:t>osebnih</a:t>
            </a:r>
            <a:r>
              <a:rPr lang="de-DE" sz="3200" b="1" dirty="0">
                <a:solidFill>
                  <a:srgbClr val="FF0000"/>
                </a:solidFill>
              </a:rPr>
              <a:t> </a:t>
            </a:r>
            <a:r>
              <a:rPr lang="de-DE" sz="3200" b="1" dirty="0" err="1">
                <a:solidFill>
                  <a:srgbClr val="FF0000"/>
                </a:solidFill>
              </a:rPr>
              <a:t>podatkov</a:t>
            </a:r>
            <a:r>
              <a:rPr lang="de-DE" sz="3200" b="1" dirty="0">
                <a:solidFill>
                  <a:srgbClr val="FF0000"/>
                </a:solidFill>
              </a:rPr>
              <a:t> </a:t>
            </a:r>
            <a:br>
              <a:rPr lang="de-DE" sz="2800" dirty="0"/>
            </a:br>
            <a:r>
              <a:rPr lang="de-DE" sz="2800" u="sng" dirty="0">
                <a:solidFill>
                  <a:srgbClr val="7030A0"/>
                </a:solidFill>
              </a:rPr>
              <a:t>EU Listina: 8. </a:t>
            </a:r>
            <a:r>
              <a:rPr lang="de-DE" sz="2800" u="sng" dirty="0" err="1">
                <a:solidFill>
                  <a:srgbClr val="7030A0"/>
                </a:solidFill>
              </a:rPr>
              <a:t>člen</a:t>
            </a:r>
            <a:br>
              <a:rPr lang="de-DE" sz="2800" dirty="0"/>
            </a:br>
            <a:r>
              <a:rPr lang="de-DE" sz="2800" dirty="0">
                <a:solidFill>
                  <a:srgbClr val="002060"/>
                </a:solidFill>
              </a:rPr>
              <a:t>GDPR -EU </a:t>
            </a:r>
            <a:r>
              <a:rPr lang="de-DE" sz="2800" dirty="0" err="1">
                <a:solidFill>
                  <a:srgbClr val="002060"/>
                </a:solidFill>
              </a:rPr>
              <a:t>uredba</a:t>
            </a:r>
            <a:r>
              <a:rPr lang="de-DE" sz="2800" dirty="0">
                <a:solidFill>
                  <a:srgbClr val="002060"/>
                </a:solidFill>
              </a:rPr>
              <a:t> </a:t>
            </a:r>
            <a:r>
              <a:rPr lang="de-DE" sz="2800" dirty="0"/>
              <a:t>o </a:t>
            </a:r>
            <a:r>
              <a:rPr lang="de-DE" sz="2800" dirty="0" err="1"/>
              <a:t>varstvu</a:t>
            </a:r>
            <a:r>
              <a:rPr lang="de-DE" sz="2800" dirty="0"/>
              <a:t> </a:t>
            </a:r>
            <a:r>
              <a:rPr lang="de-DE" sz="2800" dirty="0" err="1"/>
              <a:t>osebnih</a:t>
            </a:r>
            <a:r>
              <a:rPr lang="de-DE" sz="2800" dirty="0"/>
              <a:t> </a:t>
            </a:r>
            <a:r>
              <a:rPr lang="de-DE" sz="2800" dirty="0" err="1"/>
              <a:t>podatkov</a:t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9D47EB-7A5F-8544-9E66-D228A89B9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348880"/>
            <a:ext cx="9036496" cy="377728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 err="1"/>
              <a:t>Sodišče</a:t>
            </a:r>
            <a:r>
              <a:rPr lang="en-GB" dirty="0"/>
              <a:t> EU:</a:t>
            </a:r>
          </a:p>
          <a:p>
            <a:pPr marL="0" indent="0">
              <a:buNone/>
            </a:pPr>
            <a:r>
              <a:rPr lang="de-AT" dirty="0"/>
              <a:t>„</a:t>
            </a:r>
            <a:r>
              <a:rPr lang="de-AT" dirty="0" err="1"/>
              <a:t>Vendar</a:t>
            </a:r>
            <a:r>
              <a:rPr lang="de-AT" dirty="0"/>
              <a:t> </a:t>
            </a:r>
            <a:r>
              <a:rPr lang="de-AT" dirty="0" err="1"/>
              <a:t>pa</a:t>
            </a:r>
            <a:r>
              <a:rPr lang="de-AT" dirty="0"/>
              <a:t> </a:t>
            </a:r>
            <a:r>
              <a:rPr lang="de-AT" dirty="0" err="1"/>
              <a:t>pravica</a:t>
            </a:r>
            <a:r>
              <a:rPr lang="de-AT" dirty="0"/>
              <a:t> do </a:t>
            </a:r>
            <a:r>
              <a:rPr lang="de-AT" dirty="0" err="1"/>
              <a:t>varstva</a:t>
            </a:r>
            <a:r>
              <a:rPr lang="de-AT" dirty="0"/>
              <a:t> </a:t>
            </a:r>
            <a:r>
              <a:rPr lang="de-AT" dirty="0" err="1"/>
              <a:t>osebnih</a:t>
            </a:r>
            <a:r>
              <a:rPr lang="de-AT" dirty="0"/>
              <a:t> </a:t>
            </a:r>
            <a:r>
              <a:rPr lang="de-AT" dirty="0" err="1"/>
              <a:t>podatkov</a:t>
            </a:r>
            <a:r>
              <a:rPr lang="de-AT" dirty="0"/>
              <a:t> </a:t>
            </a:r>
            <a:r>
              <a:rPr lang="de-AT" dirty="0" err="1"/>
              <a:t>ni</a:t>
            </a:r>
            <a:r>
              <a:rPr lang="de-AT" dirty="0"/>
              <a:t> </a:t>
            </a:r>
            <a:r>
              <a:rPr lang="de-AT" dirty="0" err="1"/>
              <a:t>absolutna</a:t>
            </a:r>
            <a:r>
              <a:rPr lang="de-AT" dirty="0"/>
              <a:t>, </a:t>
            </a:r>
            <a:r>
              <a:rPr lang="de-AT" dirty="0" err="1"/>
              <a:t>temveč</a:t>
            </a:r>
            <a:r>
              <a:rPr lang="de-AT" dirty="0"/>
              <a:t> </a:t>
            </a:r>
            <a:r>
              <a:rPr lang="de-AT" dirty="0" err="1"/>
              <a:t>jo</a:t>
            </a:r>
            <a:r>
              <a:rPr lang="de-AT" dirty="0"/>
              <a:t> je </a:t>
            </a:r>
            <a:r>
              <a:rPr lang="de-AT" dirty="0" err="1"/>
              <a:t>treba</a:t>
            </a:r>
            <a:r>
              <a:rPr lang="de-AT" dirty="0"/>
              <a:t> </a:t>
            </a:r>
            <a:r>
              <a:rPr lang="de-AT" dirty="0" err="1"/>
              <a:t>obravnavati</a:t>
            </a:r>
            <a:r>
              <a:rPr lang="de-AT" dirty="0"/>
              <a:t> </a:t>
            </a:r>
            <a:r>
              <a:rPr lang="de-AT" dirty="0" err="1"/>
              <a:t>glede</a:t>
            </a:r>
            <a:r>
              <a:rPr lang="de-AT" dirty="0"/>
              <a:t> na </a:t>
            </a:r>
            <a:r>
              <a:rPr lang="de-AT" dirty="0" err="1"/>
              <a:t>vlogo</a:t>
            </a:r>
            <a:r>
              <a:rPr lang="de-AT" dirty="0"/>
              <a:t>, </a:t>
            </a:r>
            <a:r>
              <a:rPr lang="de-AT" dirty="0" err="1"/>
              <a:t>ki</a:t>
            </a:r>
            <a:r>
              <a:rPr lang="de-AT" dirty="0"/>
              <a:t> </a:t>
            </a:r>
            <a:r>
              <a:rPr lang="de-AT" dirty="0" err="1"/>
              <a:t>jo</a:t>
            </a:r>
            <a:r>
              <a:rPr lang="de-AT" dirty="0"/>
              <a:t> </a:t>
            </a:r>
            <a:r>
              <a:rPr lang="de-AT" dirty="0" err="1"/>
              <a:t>ima</a:t>
            </a:r>
            <a:r>
              <a:rPr lang="de-AT" dirty="0"/>
              <a:t> v </a:t>
            </a:r>
            <a:r>
              <a:rPr lang="de-AT" dirty="0" err="1"/>
              <a:t>družbi</a:t>
            </a:r>
            <a:r>
              <a:rPr lang="de-AT" dirty="0"/>
              <a:t> „</a:t>
            </a:r>
            <a:r>
              <a:rPr lang="en-GB" sz="2000" dirty="0"/>
              <a:t>(see the Joined Cases C‑92/09 and C‑93/09 </a:t>
            </a:r>
            <a:r>
              <a:rPr lang="en-GB" sz="2000" i="1" dirty="0"/>
              <a:t>Volker und Markus </a:t>
            </a:r>
            <a:r>
              <a:rPr lang="en-GB" sz="2000" i="1" dirty="0" err="1"/>
              <a:t>Schecke</a:t>
            </a:r>
            <a:r>
              <a:rPr lang="en-GB" sz="2000" i="1" dirty="0"/>
              <a:t> and Eifert</a:t>
            </a:r>
            <a:r>
              <a:rPr lang="en-GB" sz="2000" dirty="0"/>
              <a:t> EU:C:2010:662, para 48</a:t>
            </a:r>
            <a:r>
              <a:rPr lang="de-AT" sz="2000" dirty="0"/>
              <a:t>)</a:t>
            </a:r>
            <a:endParaRPr lang="de-DE" sz="20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3CAA17-50AE-5841-95A3-8AAFAA853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2475BEE-C8CE-E54C-A4D3-E7E53AB92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7EA4-B7E1-4234-84E3-4AEA28FAF0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 descr="Data Protection - Free Creative Commons Hand held card image">
            <a:extLst>
              <a:ext uri="{FF2B5EF4-FFF2-40B4-BE49-F238E27FC236}">
                <a16:creationId xmlns:a16="http://schemas.microsoft.com/office/drawing/2014/main" id="{DFEF32F4-4892-FA42-9DF5-8E2D2B32E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88731"/>
            <a:ext cx="3429000" cy="192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4F743E0-C263-A241-AE3B-5239E272A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46" y="5157193"/>
            <a:ext cx="4393984" cy="13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136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71B8A6-DA40-104D-846F-A0C5246CA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8579296" cy="412800"/>
          </a:xfrm>
        </p:spPr>
        <p:txBody>
          <a:bodyPr/>
          <a:lstStyle/>
          <a:p>
            <a:r>
              <a:rPr lang="de-DE" sz="2800" dirty="0" err="1"/>
              <a:t>Varstvo</a:t>
            </a:r>
            <a:r>
              <a:rPr lang="de-DE" sz="2800" dirty="0"/>
              <a:t> </a:t>
            </a:r>
            <a:r>
              <a:rPr lang="de-DE" sz="2800" dirty="0" err="1"/>
              <a:t>osebnih</a:t>
            </a:r>
            <a:r>
              <a:rPr lang="de-DE" sz="2800" dirty="0"/>
              <a:t> </a:t>
            </a:r>
            <a:r>
              <a:rPr lang="de-DE" sz="2800" dirty="0" err="1"/>
              <a:t>podatkov</a:t>
            </a:r>
            <a:r>
              <a:rPr lang="de-DE" sz="2800" dirty="0"/>
              <a:t>, </a:t>
            </a:r>
            <a:r>
              <a:rPr lang="de-DE" sz="2800" dirty="0" err="1"/>
              <a:t>korona</a:t>
            </a:r>
            <a:r>
              <a:rPr lang="de-DE" sz="2800" dirty="0"/>
              <a:t> in </a:t>
            </a:r>
            <a:r>
              <a:rPr lang="de-DE" sz="2800" dirty="0" err="1"/>
              <a:t>zdravje</a:t>
            </a:r>
            <a:endParaRPr lang="de-DE" sz="2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AB6873-19A0-AA47-8E97-CC471D09A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92697"/>
            <a:ext cx="8928992" cy="5328592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/>
              <a:t>EU </a:t>
            </a:r>
            <a:r>
              <a:rPr lang="en-GB" b="1" u="sng" dirty="0" err="1"/>
              <a:t>uredba</a:t>
            </a:r>
            <a:r>
              <a:rPr lang="en-GB" b="1" u="sng" dirty="0"/>
              <a:t> GDPR </a:t>
            </a:r>
            <a:r>
              <a:rPr lang="en-GB" b="1" u="sng" dirty="0" err="1">
                <a:solidFill>
                  <a:srgbClr val="C00000"/>
                </a:solidFill>
              </a:rPr>
              <a:t>vsebuje</a:t>
            </a:r>
            <a:r>
              <a:rPr lang="en-GB" b="1" u="sng" dirty="0">
                <a:solidFill>
                  <a:srgbClr val="C00000"/>
                </a:solidFill>
              </a:rPr>
              <a:t> </a:t>
            </a:r>
            <a:r>
              <a:rPr lang="en-GB" b="1" u="sng" dirty="0" err="1">
                <a:solidFill>
                  <a:srgbClr val="C00000"/>
                </a:solidFill>
              </a:rPr>
              <a:t>nekatere</a:t>
            </a:r>
            <a:r>
              <a:rPr lang="en-GB" b="1" u="sng" dirty="0">
                <a:solidFill>
                  <a:srgbClr val="C00000"/>
                </a:solidFill>
              </a:rPr>
              <a:t> </a:t>
            </a:r>
            <a:r>
              <a:rPr lang="en-GB" sz="4000" b="1" u="sng" dirty="0" err="1"/>
              <a:t>izjeme</a:t>
            </a:r>
            <a:r>
              <a:rPr lang="en-GB" b="1" u="sng" dirty="0"/>
              <a:t> </a:t>
            </a:r>
            <a:r>
              <a:rPr lang="en-GB" b="1" u="sng" dirty="0">
                <a:solidFill>
                  <a:srgbClr val="FF0000"/>
                </a:solidFill>
              </a:rPr>
              <a:t>gle</a:t>
            </a:r>
            <a:r>
              <a:rPr lang="en-GB" b="1" u="sng" dirty="0">
                <a:solidFill>
                  <a:srgbClr val="C00000"/>
                </a:solidFill>
              </a:rPr>
              <a:t>de </a:t>
            </a:r>
            <a:r>
              <a:rPr lang="en-GB" b="1" u="sng" dirty="0" err="1">
                <a:solidFill>
                  <a:srgbClr val="C00000"/>
                </a:solidFill>
              </a:rPr>
              <a:t>obdelave</a:t>
            </a:r>
            <a:r>
              <a:rPr lang="en-GB" b="1" u="sng" dirty="0">
                <a:solidFill>
                  <a:srgbClr val="C00000"/>
                </a:solidFill>
              </a:rPr>
              <a:t> </a:t>
            </a:r>
            <a:r>
              <a:rPr lang="en-GB" b="1" u="sng" dirty="0" err="1">
                <a:solidFill>
                  <a:srgbClr val="C00000"/>
                </a:solidFill>
              </a:rPr>
              <a:t>osebnih</a:t>
            </a:r>
            <a:r>
              <a:rPr lang="en-GB" b="1" u="sng" dirty="0">
                <a:solidFill>
                  <a:srgbClr val="C00000"/>
                </a:solidFill>
              </a:rPr>
              <a:t> </a:t>
            </a:r>
            <a:r>
              <a:rPr lang="en-GB" b="1" u="sng" dirty="0" err="1">
                <a:solidFill>
                  <a:srgbClr val="C00000"/>
                </a:solidFill>
              </a:rPr>
              <a:t>podatkov</a:t>
            </a:r>
            <a:r>
              <a:rPr lang="en-GB" b="1" u="sng" dirty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endParaRPr lang="en-GB" b="1" u="sng" dirty="0">
              <a:solidFill>
                <a:srgbClr val="C00000"/>
              </a:solidFill>
            </a:endParaRPr>
          </a:p>
          <a:p>
            <a:r>
              <a:rPr lang="en-GB" u="sng" dirty="0" err="1"/>
              <a:t>Člen</a:t>
            </a:r>
            <a:r>
              <a:rPr lang="en-GB" u="sng" dirty="0"/>
              <a:t> 9, </a:t>
            </a:r>
            <a:r>
              <a:rPr lang="en-GB" u="sng" dirty="0" err="1"/>
              <a:t>odst</a:t>
            </a:r>
            <a:r>
              <a:rPr lang="en-GB" u="sng" dirty="0"/>
              <a:t>. 2, </a:t>
            </a:r>
            <a:r>
              <a:rPr lang="en-GB" u="sng" dirty="0" err="1"/>
              <a:t>tč.i</a:t>
            </a:r>
            <a:r>
              <a:rPr lang="en-GB" u="sng" dirty="0"/>
              <a:t>: </a:t>
            </a:r>
          </a:p>
          <a:p>
            <a:pPr marL="0" indent="0">
              <a:buNone/>
            </a:pPr>
            <a:r>
              <a:rPr lang="de-AT" u="sng" dirty="0" err="1"/>
              <a:t>obdelava</a:t>
            </a:r>
            <a:r>
              <a:rPr lang="de-AT" u="sng" dirty="0"/>
              <a:t> je </a:t>
            </a:r>
            <a:r>
              <a:rPr lang="de-AT" u="sng" dirty="0" err="1"/>
              <a:t>potrebna</a:t>
            </a:r>
            <a:r>
              <a:rPr lang="de-AT" u="sng" dirty="0"/>
              <a:t> </a:t>
            </a:r>
            <a:r>
              <a:rPr lang="de-AT" u="sng" dirty="0" err="1"/>
              <a:t>iz</a:t>
            </a:r>
            <a:r>
              <a:rPr lang="de-AT" u="sng" dirty="0"/>
              <a:t> </a:t>
            </a:r>
            <a:r>
              <a:rPr lang="de-AT" u="sng" dirty="0" err="1">
                <a:solidFill>
                  <a:srgbClr val="FF0000"/>
                </a:solidFill>
              </a:rPr>
              <a:t>razlogov</a:t>
            </a:r>
            <a:r>
              <a:rPr lang="de-AT" u="sng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javnega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interesa</a:t>
            </a:r>
            <a:r>
              <a:rPr lang="de-AT" dirty="0">
                <a:solidFill>
                  <a:srgbClr val="FF0000"/>
                </a:solidFill>
              </a:rPr>
              <a:t> na </a:t>
            </a:r>
            <a:r>
              <a:rPr lang="de-AT" dirty="0" err="1">
                <a:solidFill>
                  <a:srgbClr val="FF0000"/>
                </a:solidFill>
              </a:rPr>
              <a:t>področju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u="sng" dirty="0" err="1">
                <a:solidFill>
                  <a:srgbClr val="FF0000"/>
                </a:solidFill>
              </a:rPr>
              <a:t>javnega</a:t>
            </a:r>
            <a:r>
              <a:rPr lang="de-AT" u="sng" dirty="0">
                <a:solidFill>
                  <a:srgbClr val="FF0000"/>
                </a:solidFill>
              </a:rPr>
              <a:t> </a:t>
            </a:r>
            <a:r>
              <a:rPr lang="de-AT" u="sng" dirty="0" err="1">
                <a:solidFill>
                  <a:srgbClr val="FF0000"/>
                </a:solidFill>
              </a:rPr>
              <a:t>zdravja</a:t>
            </a:r>
            <a:r>
              <a:rPr lang="de-AT" dirty="0"/>
              <a:t>, </a:t>
            </a:r>
            <a:r>
              <a:rPr lang="de-AT" dirty="0" err="1"/>
              <a:t>kot</a:t>
            </a:r>
            <a:r>
              <a:rPr lang="de-AT" dirty="0"/>
              <a:t> je </a:t>
            </a:r>
            <a:r>
              <a:rPr lang="de-AT" dirty="0" err="1"/>
              <a:t>zaščita</a:t>
            </a:r>
            <a:r>
              <a:rPr lang="de-AT" dirty="0"/>
              <a:t> </a:t>
            </a:r>
            <a:r>
              <a:rPr lang="de-AT" dirty="0" err="1"/>
              <a:t>pred</a:t>
            </a:r>
            <a:r>
              <a:rPr lang="de-AT" dirty="0"/>
              <a:t> </a:t>
            </a:r>
            <a:r>
              <a:rPr lang="de-AT" dirty="0" err="1"/>
              <a:t>resnimi</a:t>
            </a:r>
            <a:r>
              <a:rPr lang="de-AT" dirty="0"/>
              <a:t> </a:t>
            </a:r>
            <a:r>
              <a:rPr lang="de-AT" dirty="0" err="1"/>
              <a:t>čezmejnimi</a:t>
            </a:r>
            <a:r>
              <a:rPr lang="de-AT" dirty="0"/>
              <a:t> </a:t>
            </a:r>
            <a:r>
              <a:rPr lang="de-AT" dirty="0" err="1"/>
              <a:t>tveganji</a:t>
            </a:r>
            <a:r>
              <a:rPr lang="de-AT" dirty="0"/>
              <a:t> </a:t>
            </a:r>
            <a:r>
              <a:rPr lang="de-AT" dirty="0" err="1"/>
              <a:t>za</a:t>
            </a:r>
            <a:r>
              <a:rPr lang="de-AT" dirty="0"/>
              <a:t> </a:t>
            </a:r>
            <a:r>
              <a:rPr lang="de-AT" dirty="0" err="1"/>
              <a:t>zdravje</a:t>
            </a:r>
            <a:r>
              <a:rPr lang="de-AT" dirty="0"/>
              <a:t> </a:t>
            </a:r>
            <a:r>
              <a:rPr lang="de-AT" dirty="0" err="1"/>
              <a:t>ali</a:t>
            </a:r>
            <a:r>
              <a:rPr lang="de-AT" dirty="0"/>
              <a:t> </a:t>
            </a:r>
            <a:r>
              <a:rPr lang="de-AT" dirty="0" err="1"/>
              <a:t>zagotovitev</a:t>
            </a:r>
            <a:r>
              <a:rPr lang="de-AT" dirty="0"/>
              <a:t> </a:t>
            </a:r>
            <a:r>
              <a:rPr lang="de-AT" dirty="0" err="1"/>
              <a:t>visokih</a:t>
            </a:r>
            <a:r>
              <a:rPr lang="de-AT" dirty="0"/>
              <a:t> </a:t>
            </a:r>
            <a:r>
              <a:rPr lang="de-AT" dirty="0" err="1"/>
              <a:t>standardov</a:t>
            </a:r>
            <a:r>
              <a:rPr lang="de-AT" dirty="0"/>
              <a:t> </a:t>
            </a:r>
            <a:r>
              <a:rPr lang="de-AT" dirty="0" err="1"/>
              <a:t>kakovosti</a:t>
            </a:r>
            <a:r>
              <a:rPr lang="de-AT" dirty="0"/>
              <a:t> in </a:t>
            </a:r>
            <a:r>
              <a:rPr lang="de-AT" dirty="0" err="1"/>
              <a:t>varnosti</a:t>
            </a:r>
            <a:r>
              <a:rPr lang="de-AT" dirty="0"/>
              <a:t> </a:t>
            </a:r>
            <a:r>
              <a:rPr lang="de-AT" dirty="0" err="1"/>
              <a:t>zdravstvenega</a:t>
            </a:r>
            <a:r>
              <a:rPr lang="de-AT" dirty="0"/>
              <a:t> </a:t>
            </a:r>
            <a:r>
              <a:rPr lang="de-AT" dirty="0" err="1"/>
              <a:t>varstva</a:t>
            </a:r>
            <a:r>
              <a:rPr lang="de-AT" dirty="0"/>
              <a:t> </a:t>
            </a:r>
            <a:r>
              <a:rPr lang="de-AT" dirty="0" err="1"/>
              <a:t>ter</a:t>
            </a:r>
            <a:r>
              <a:rPr lang="de-AT" dirty="0"/>
              <a:t> </a:t>
            </a:r>
            <a:r>
              <a:rPr lang="de-AT" dirty="0" err="1"/>
              <a:t>zdravil</a:t>
            </a:r>
            <a:r>
              <a:rPr lang="de-AT" dirty="0"/>
              <a:t> </a:t>
            </a:r>
            <a:r>
              <a:rPr lang="de-AT" dirty="0" err="1"/>
              <a:t>ali</a:t>
            </a:r>
            <a:r>
              <a:rPr lang="de-AT" dirty="0"/>
              <a:t> </a:t>
            </a:r>
            <a:r>
              <a:rPr lang="de-AT" dirty="0" err="1"/>
              <a:t>medicinskih</a:t>
            </a:r>
            <a:r>
              <a:rPr lang="de-AT" dirty="0"/>
              <a:t> </a:t>
            </a:r>
            <a:r>
              <a:rPr lang="de-AT" dirty="0" err="1"/>
              <a:t>pripomočkov</a:t>
            </a:r>
            <a:r>
              <a:rPr lang="de-AT" dirty="0"/>
              <a:t>, na </a:t>
            </a:r>
            <a:r>
              <a:rPr lang="de-AT" dirty="0" err="1"/>
              <a:t>podlagi</a:t>
            </a:r>
            <a:r>
              <a:rPr lang="de-AT" dirty="0"/>
              <a:t> </a:t>
            </a:r>
            <a:r>
              <a:rPr lang="de-AT" dirty="0" err="1"/>
              <a:t>prava</a:t>
            </a:r>
            <a:r>
              <a:rPr lang="de-AT" dirty="0"/>
              <a:t> </a:t>
            </a:r>
            <a:r>
              <a:rPr lang="de-AT" dirty="0" err="1"/>
              <a:t>Unije</a:t>
            </a:r>
            <a:r>
              <a:rPr lang="de-AT" dirty="0"/>
              <a:t> </a:t>
            </a:r>
            <a:r>
              <a:rPr lang="de-AT" dirty="0" err="1"/>
              <a:t>ali</a:t>
            </a:r>
            <a:r>
              <a:rPr lang="de-AT" dirty="0"/>
              <a:t> </a:t>
            </a:r>
            <a:r>
              <a:rPr lang="de-AT" dirty="0" err="1"/>
              <a:t>prava</a:t>
            </a:r>
            <a:r>
              <a:rPr lang="de-AT" dirty="0"/>
              <a:t> </a:t>
            </a:r>
            <a:r>
              <a:rPr lang="de-AT" dirty="0" err="1"/>
              <a:t>države</a:t>
            </a:r>
            <a:r>
              <a:rPr lang="de-AT" dirty="0"/>
              <a:t> </a:t>
            </a:r>
            <a:r>
              <a:rPr lang="de-AT" dirty="0" err="1"/>
              <a:t>članice</a:t>
            </a:r>
            <a:r>
              <a:rPr lang="de-AT" sz="2800" dirty="0"/>
              <a:t>,.........</a:t>
            </a:r>
            <a:r>
              <a:rPr lang="de-AT" sz="2400" dirty="0"/>
              <a:t>;</a:t>
            </a:r>
            <a:endParaRPr lang="en-GB" sz="24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9083C4-AB1F-134E-8F54-6A8856FC5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6356349"/>
            <a:ext cx="6984776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4D8A98E-F34F-4145-91B9-3A1BC99E6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7EA4-B7E1-4234-84E3-4AEA28FAF0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F329D47-89B7-DA46-8DA8-2A5C105F2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532" y="5877272"/>
            <a:ext cx="3495675" cy="84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3451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0FA21B-608E-5142-89A7-32A71705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br>
              <a:rPr lang="en-GB" b="1" dirty="0"/>
            </a:br>
            <a:r>
              <a:rPr lang="en-GB" sz="3200" b="1" dirty="0"/>
              <a:t>Svoboda </a:t>
            </a:r>
            <a:r>
              <a:rPr lang="en-GB" sz="3200" b="1" dirty="0" err="1"/>
              <a:t>podjetniške</a:t>
            </a:r>
            <a:r>
              <a:rPr lang="en-GB" sz="3200" b="1" dirty="0"/>
              <a:t> </a:t>
            </a:r>
            <a:r>
              <a:rPr lang="en-GB" sz="3200" b="1" dirty="0" err="1"/>
              <a:t>pobude</a:t>
            </a:r>
            <a:r>
              <a:rPr lang="de-AT" sz="3200" b="1" dirty="0">
                <a:solidFill>
                  <a:srgbClr val="FF0000"/>
                </a:solidFill>
              </a:rPr>
              <a:t>: 16.člen </a:t>
            </a:r>
            <a:r>
              <a:rPr lang="de-AT" sz="3200" b="1" dirty="0" err="1">
                <a:solidFill>
                  <a:srgbClr val="FF0000"/>
                </a:solidFill>
              </a:rPr>
              <a:t>Listine</a:t>
            </a:r>
            <a:br>
              <a:rPr lang="de-AT" sz="3200" b="1" dirty="0">
                <a:solidFill>
                  <a:srgbClr val="FF0000"/>
                </a:solidFill>
              </a:rPr>
            </a:br>
            <a:r>
              <a:rPr lang="de-AT" sz="3200" b="1" dirty="0" err="1">
                <a:solidFill>
                  <a:srgbClr val="FF0000"/>
                </a:solidFill>
              </a:rPr>
              <a:t>pravica</a:t>
            </a:r>
            <a:r>
              <a:rPr lang="de-AT" sz="3200" b="1" dirty="0">
                <a:solidFill>
                  <a:srgbClr val="FF0000"/>
                </a:solidFill>
              </a:rPr>
              <a:t> </a:t>
            </a:r>
            <a:r>
              <a:rPr lang="de-AT" sz="3200" b="1" dirty="0" err="1">
                <a:solidFill>
                  <a:srgbClr val="FF0000"/>
                </a:solidFill>
              </a:rPr>
              <a:t>pomembna</a:t>
            </a:r>
            <a:r>
              <a:rPr lang="de-AT" sz="3200" b="1" dirty="0">
                <a:solidFill>
                  <a:srgbClr val="FF0000"/>
                </a:solidFill>
              </a:rPr>
              <a:t> </a:t>
            </a:r>
            <a:r>
              <a:rPr lang="de-AT" sz="3200" b="1" dirty="0" err="1">
                <a:solidFill>
                  <a:srgbClr val="FF0000"/>
                </a:solidFill>
              </a:rPr>
              <a:t>za</a:t>
            </a:r>
            <a:r>
              <a:rPr lang="de-AT" sz="3200" b="1" dirty="0">
                <a:solidFill>
                  <a:srgbClr val="FF0000"/>
                </a:solidFill>
              </a:rPr>
              <a:t> </a:t>
            </a:r>
            <a:r>
              <a:rPr lang="de-AT" sz="3200" b="1" dirty="0" err="1">
                <a:solidFill>
                  <a:srgbClr val="FF0000"/>
                </a:solidFill>
              </a:rPr>
              <a:t>podjetja</a:t>
            </a:r>
            <a:r>
              <a:rPr lang="de-AT" sz="3200" b="1" dirty="0">
                <a:solidFill>
                  <a:srgbClr val="FF0000"/>
                </a:solidFill>
              </a:rPr>
              <a:t>:</a:t>
            </a:r>
            <a:br>
              <a:rPr lang="de-AT" sz="3200" b="1" dirty="0">
                <a:solidFill>
                  <a:srgbClr val="FF0000"/>
                </a:solidFill>
              </a:rPr>
            </a:br>
            <a:br>
              <a:rPr lang="en-GB" sz="3600" b="1" dirty="0"/>
            </a:br>
            <a:endParaRPr lang="de-DE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65A1D3-348C-FC4B-A99F-77D05D04D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048580"/>
            <a:ext cx="9036496" cy="5672895"/>
          </a:xfrm>
        </p:spPr>
        <p:txBody>
          <a:bodyPr/>
          <a:lstStyle/>
          <a:p>
            <a:r>
              <a:rPr lang="en-GB" dirty="0" err="1"/>
              <a:t>Trgovine</a:t>
            </a:r>
            <a:r>
              <a:rPr lang="en-GB" dirty="0"/>
              <a:t>, </a:t>
            </a:r>
            <a:r>
              <a:rPr lang="en-GB" dirty="0" err="1"/>
              <a:t>restavracije</a:t>
            </a:r>
            <a:r>
              <a:rPr lang="en-GB" dirty="0"/>
              <a:t>- </a:t>
            </a:r>
            <a:r>
              <a:rPr lang="en-GB" dirty="0" err="1"/>
              <a:t>zaprtje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Delo</a:t>
            </a:r>
            <a:r>
              <a:rPr lang="en-GB" dirty="0"/>
              <a:t> od </a:t>
            </a:r>
            <a:r>
              <a:rPr lang="en-GB" dirty="0" err="1"/>
              <a:t>doma</a:t>
            </a:r>
            <a:r>
              <a:rPr lang="en-GB" dirty="0"/>
              <a:t> (</a:t>
            </a:r>
            <a:r>
              <a:rPr lang="en-GB" sz="2800" dirty="0" err="1"/>
              <a:t>obveznost</a:t>
            </a:r>
            <a:r>
              <a:rPr lang="en-GB" sz="2800" dirty="0"/>
              <a:t> </a:t>
            </a:r>
            <a:r>
              <a:rPr lang="en-GB" sz="2800" dirty="0" err="1"/>
              <a:t>delodajalca</a:t>
            </a:r>
            <a:r>
              <a:rPr lang="en-GB" sz="2800" dirty="0"/>
              <a:t>, da </a:t>
            </a:r>
            <a:r>
              <a:rPr lang="en-GB" sz="2800" dirty="0" err="1"/>
              <a:t>odredi</a:t>
            </a:r>
            <a:r>
              <a:rPr lang="en-GB" sz="2800" dirty="0"/>
              <a:t> </a:t>
            </a:r>
            <a:r>
              <a:rPr lang="en-GB" sz="2800" dirty="0" err="1"/>
              <a:t>delo</a:t>
            </a:r>
            <a:r>
              <a:rPr lang="en-GB" sz="2800" dirty="0"/>
              <a:t> od </a:t>
            </a:r>
            <a:r>
              <a:rPr lang="en-GB" sz="2800" dirty="0" err="1"/>
              <a:t>doma</a:t>
            </a:r>
            <a:r>
              <a:rPr lang="en-GB" sz="2800" dirty="0"/>
              <a:t>)? </a:t>
            </a:r>
          </a:p>
          <a:p>
            <a:endParaRPr lang="en-GB" dirty="0"/>
          </a:p>
          <a:p>
            <a:r>
              <a:rPr lang="en-GB" dirty="0"/>
              <a:t>Social distancing </a:t>
            </a:r>
            <a:r>
              <a:rPr lang="en-GB" sz="2400" dirty="0"/>
              <a:t>(e.g. </a:t>
            </a:r>
            <a:r>
              <a:rPr lang="en-GB" sz="2400" dirty="0" err="1"/>
              <a:t>restavracije</a:t>
            </a:r>
            <a:r>
              <a:rPr lang="en-GB" sz="2400" dirty="0"/>
              <a:t> (</a:t>
            </a:r>
            <a:r>
              <a:rPr lang="en-GB" sz="2400" dirty="0" err="1"/>
              <a:t>avstrijsko</a:t>
            </a:r>
            <a:r>
              <a:rPr lang="en-GB" sz="2400" dirty="0"/>
              <a:t> </a:t>
            </a:r>
            <a:r>
              <a:rPr lang="en-GB" sz="2400" dirty="0" err="1"/>
              <a:t>ustavno</a:t>
            </a:r>
            <a:r>
              <a:rPr lang="en-GB" sz="2400" dirty="0"/>
              <a:t> </a:t>
            </a:r>
            <a:r>
              <a:rPr lang="en-GB" sz="2400" dirty="0" err="1"/>
              <a:t>sodisce</a:t>
            </a:r>
            <a:r>
              <a:rPr lang="en-GB" sz="2400" dirty="0"/>
              <a:t> </a:t>
            </a:r>
            <a:r>
              <a:rPr lang="en-GB" sz="2400" dirty="0" err="1"/>
              <a:t>odloci</a:t>
            </a:r>
            <a:r>
              <a:rPr lang="en-GB" sz="2400" dirty="0"/>
              <a:t> o </a:t>
            </a:r>
            <a:r>
              <a:rPr lang="en-GB" sz="2400" dirty="0" err="1"/>
              <a:t>neustavnosti</a:t>
            </a:r>
            <a:r>
              <a:rPr lang="en-GB" sz="2400" dirty="0"/>
              <a:t> </a:t>
            </a:r>
            <a:r>
              <a:rPr lang="en-GB" sz="2400" dirty="0" err="1"/>
              <a:t>predpisa</a:t>
            </a:r>
            <a:r>
              <a:rPr lang="en-GB" sz="2400" dirty="0"/>
              <a:t>, </a:t>
            </a:r>
            <a:r>
              <a:rPr lang="en-GB" sz="2400" dirty="0" err="1"/>
              <a:t>ki</a:t>
            </a:r>
            <a:r>
              <a:rPr lang="en-GB" sz="2400" dirty="0"/>
              <a:t> </a:t>
            </a:r>
            <a:r>
              <a:rPr lang="en-GB" sz="2400" dirty="0" err="1"/>
              <a:t>doloca</a:t>
            </a:r>
            <a:r>
              <a:rPr lang="en-GB" sz="2400" dirty="0"/>
              <a:t>, </a:t>
            </a:r>
            <a:r>
              <a:rPr lang="en-GB" sz="2400" dirty="0" err="1"/>
              <a:t>razdaljo</a:t>
            </a:r>
            <a:r>
              <a:rPr lang="en-GB" sz="2400" dirty="0"/>
              <a:t> med </a:t>
            </a:r>
            <a:r>
              <a:rPr lang="en-GB" sz="2400" dirty="0" err="1"/>
              <a:t>mizami</a:t>
            </a:r>
            <a:r>
              <a:rPr lang="en-GB" sz="2400" dirty="0"/>
              <a:t>), ..)</a:t>
            </a:r>
          </a:p>
          <a:p>
            <a:endParaRPr lang="en-GB" dirty="0"/>
          </a:p>
          <a:p>
            <a:r>
              <a:rPr lang="en-GB" dirty="0" err="1"/>
              <a:t>drugo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3DB6415-ECC7-A542-A26B-FA73A2596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7EA4-B7E1-4234-84E3-4AEA28FAF0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4" descr="File:Shop.svg - Wikimedia Commons">
            <a:extLst>
              <a:ext uri="{FF2B5EF4-FFF2-40B4-BE49-F238E27FC236}">
                <a16:creationId xmlns:a16="http://schemas.microsoft.com/office/drawing/2014/main" id="{6D25B9A2-EF34-F846-8682-67D1A49E7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048580"/>
            <a:ext cx="1278012" cy="141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FFD0B18-E34E-B740-8272-E3A9B30D7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437112"/>
            <a:ext cx="4824535" cy="242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81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9BDC1C-A8E4-E54B-8CF0-52EE8705A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Odgovornost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D7DEFEC-C924-2946-A64F-8823BB7C9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C48687F-1014-A943-AFC0-5D4750BD3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7EA4-B7E1-4234-84E3-4AEA28FAF0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Medienpädagogik Praxis-Blog » Medienpädagogik in Zeiten von Corona">
            <a:extLst>
              <a:ext uri="{FF2B5EF4-FFF2-40B4-BE49-F238E27FC236}">
                <a16:creationId xmlns:a16="http://schemas.microsoft.com/office/drawing/2014/main" id="{09AFFBEA-806A-8046-B1F9-39A8D939E1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0" y="2782991"/>
            <a:ext cx="356870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252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3F753F-842B-1441-AC47-C2750BE83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de-DE" u="sng" dirty="0" err="1">
                <a:solidFill>
                  <a:srgbClr val="FF0000"/>
                </a:solidFill>
              </a:rPr>
              <a:t>Odgovornost</a:t>
            </a:r>
            <a:endParaRPr lang="de-DE" u="sng" dirty="0">
              <a:solidFill>
                <a:srgbClr val="FF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089A27-79D3-F54C-B00D-EE6B38566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700808"/>
            <a:ext cx="8507288" cy="4655542"/>
          </a:xfrm>
        </p:spPr>
        <p:txBody>
          <a:bodyPr/>
          <a:lstStyle/>
          <a:p>
            <a:pPr marL="0" indent="0">
              <a:buNone/>
            </a:pPr>
            <a:r>
              <a:rPr lang="de-DE" b="1" u="sng" dirty="0" err="1">
                <a:solidFill>
                  <a:srgbClr val="FF0000"/>
                </a:solidFill>
              </a:rPr>
              <a:t>Pravna</a:t>
            </a:r>
            <a:r>
              <a:rPr lang="de-DE" b="1" u="sng" dirty="0">
                <a:solidFill>
                  <a:srgbClr val="FF000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de-DE" dirty="0" err="1"/>
              <a:t>Civilna</a:t>
            </a:r>
            <a:r>
              <a:rPr lang="de-DE" dirty="0"/>
              <a:t> </a:t>
            </a:r>
            <a:r>
              <a:rPr lang="de-DE" sz="2800" i="1" dirty="0"/>
              <a:t>(</a:t>
            </a:r>
            <a:r>
              <a:rPr lang="de-DE" sz="2800" i="1" dirty="0" err="1"/>
              <a:t>odškodnina</a:t>
            </a:r>
            <a:r>
              <a:rPr lang="de-DE" sz="2800" i="1" dirty="0"/>
              <a:t>)</a:t>
            </a:r>
          </a:p>
          <a:p>
            <a:pPr>
              <a:buFontTx/>
              <a:buChar char="-"/>
            </a:pPr>
            <a:r>
              <a:rPr lang="de-DE" dirty="0" err="1"/>
              <a:t>upravna</a:t>
            </a:r>
            <a:endParaRPr lang="de-DE" dirty="0"/>
          </a:p>
          <a:p>
            <a:pPr>
              <a:buFontTx/>
              <a:buChar char="-"/>
            </a:pPr>
            <a:r>
              <a:rPr lang="de-DE" dirty="0" err="1"/>
              <a:t>Kazenska</a:t>
            </a:r>
            <a:endParaRPr lang="de-DE" dirty="0"/>
          </a:p>
          <a:p>
            <a:pPr>
              <a:buFontTx/>
              <a:buChar char="-"/>
            </a:pPr>
            <a:endParaRPr lang="de-DE" dirty="0"/>
          </a:p>
          <a:p>
            <a:pPr marL="0" indent="0">
              <a:buNone/>
            </a:pPr>
            <a:r>
              <a:rPr lang="de-DE" b="1" u="sng" dirty="0" err="1"/>
              <a:t>Politična</a:t>
            </a:r>
            <a:r>
              <a:rPr lang="de-DE" b="1" u="sng" dirty="0"/>
              <a:t> </a:t>
            </a:r>
            <a:r>
              <a:rPr lang="de-DE" sz="2800" i="1" dirty="0"/>
              <a:t>(</a:t>
            </a:r>
            <a:r>
              <a:rPr lang="de-DE" sz="2800" i="1" dirty="0" err="1"/>
              <a:t>Odstop</a:t>
            </a:r>
            <a:r>
              <a:rPr lang="de-DE" sz="2800" i="1" dirty="0"/>
              <a:t>)</a:t>
            </a:r>
          </a:p>
          <a:p>
            <a:pPr marL="0" indent="0">
              <a:buNone/>
            </a:pPr>
            <a:endParaRPr lang="de-DE" sz="2800" i="1" dirty="0"/>
          </a:p>
          <a:p>
            <a:pPr marL="0" indent="0">
              <a:buNone/>
            </a:pPr>
            <a:r>
              <a:rPr lang="de-DE" sz="2800" i="1" u="sng" dirty="0" err="1"/>
              <a:t>Moralna</a:t>
            </a:r>
            <a:endParaRPr lang="de-DE" sz="2800" i="1" u="sng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464C246-212F-C948-92C7-843A957AE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424936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2EBB9AD-7189-6142-AD83-04753545F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7EA4-B7E1-4234-84E3-4AEA28FAF0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793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3F753F-842B-1441-AC47-C2750BE83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/>
          <a:lstStyle/>
          <a:p>
            <a:r>
              <a:rPr lang="de-DE" sz="3600" dirty="0">
                <a:solidFill>
                  <a:srgbClr val="FF0000"/>
                </a:solidFill>
              </a:rPr>
              <a:t>Primer </a:t>
            </a:r>
            <a:r>
              <a:rPr lang="de-DE" sz="3600" dirty="0" err="1">
                <a:solidFill>
                  <a:srgbClr val="FF0000"/>
                </a:solidFill>
              </a:rPr>
              <a:t>odgovornost</a:t>
            </a:r>
            <a:r>
              <a:rPr lang="de-DE" sz="3600" dirty="0">
                <a:solidFill>
                  <a:srgbClr val="FF0000"/>
                </a:solidFill>
              </a:rPr>
              <a:t>, </a:t>
            </a:r>
            <a:r>
              <a:rPr lang="de-DE" sz="3600" dirty="0" err="1">
                <a:solidFill>
                  <a:srgbClr val="FF0000"/>
                </a:solidFill>
              </a:rPr>
              <a:t>Avstrija</a:t>
            </a:r>
            <a:r>
              <a:rPr lang="de-DE" sz="36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089A27-79D3-F54C-B00D-EE6B38566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08720"/>
            <a:ext cx="8507288" cy="6023828"/>
          </a:xfrm>
        </p:spPr>
        <p:txBody>
          <a:bodyPr/>
          <a:lstStyle/>
          <a:p>
            <a:pPr marL="0" indent="0">
              <a:buNone/>
            </a:pPr>
            <a:r>
              <a:rPr lang="de-DE" u="sng" dirty="0" err="1"/>
              <a:t>Example</a:t>
            </a:r>
            <a:r>
              <a:rPr lang="de-DE" u="sng" dirty="0"/>
              <a:t>: </a:t>
            </a:r>
            <a:r>
              <a:rPr lang="de-DE" u="sng" dirty="0">
                <a:solidFill>
                  <a:srgbClr val="0070C0"/>
                </a:solidFill>
              </a:rPr>
              <a:t>Ischgl</a:t>
            </a:r>
            <a:r>
              <a:rPr lang="de-DE" dirty="0"/>
              <a:t> in Austria: </a:t>
            </a:r>
          </a:p>
          <a:p>
            <a:pPr>
              <a:buFontTx/>
              <a:buChar char="-"/>
            </a:pPr>
            <a:r>
              <a:rPr lang="de-DE" sz="2800" dirty="0"/>
              <a:t>Collective </a:t>
            </a:r>
            <a:r>
              <a:rPr lang="de-DE" sz="2800" dirty="0" err="1"/>
              <a:t>redress</a:t>
            </a:r>
            <a:r>
              <a:rPr lang="de-DE" sz="2800" dirty="0"/>
              <a:t>, </a:t>
            </a:r>
            <a:r>
              <a:rPr lang="de-DE" sz="2800" dirty="0" err="1"/>
              <a:t>more</a:t>
            </a:r>
            <a:r>
              <a:rPr lang="de-DE" sz="2800" dirty="0"/>
              <a:t> </a:t>
            </a:r>
            <a:r>
              <a:rPr lang="de-DE" sz="2800" dirty="0" err="1"/>
              <a:t>then</a:t>
            </a:r>
            <a:r>
              <a:rPr lang="de-DE" sz="2800" dirty="0"/>
              <a:t> 6000 </a:t>
            </a:r>
            <a:r>
              <a:rPr lang="de-DE" sz="2800" dirty="0" err="1"/>
              <a:t>persons</a:t>
            </a:r>
            <a:r>
              <a:rPr lang="de-DE" sz="2800" dirty="0"/>
              <a:t> (</a:t>
            </a:r>
            <a:r>
              <a:rPr lang="de-DE" sz="2800" dirty="0" err="1"/>
              <a:t>dr.</a:t>
            </a:r>
            <a:r>
              <a:rPr lang="de-DE" sz="2800" dirty="0"/>
              <a:t> </a:t>
            </a:r>
            <a:r>
              <a:rPr lang="de-DE" sz="2800" dirty="0" err="1"/>
              <a:t>Kolba</a:t>
            </a:r>
            <a:r>
              <a:rPr lang="de-DE" sz="2800" dirty="0"/>
              <a:t>)</a:t>
            </a:r>
          </a:p>
          <a:p>
            <a:pPr>
              <a:buFontTx/>
              <a:buChar char="-"/>
            </a:pPr>
            <a:r>
              <a:rPr lang="de-DE" sz="2800" dirty="0" err="1"/>
              <a:t>Criminal</a:t>
            </a:r>
            <a:r>
              <a:rPr lang="de-DE" sz="2800" dirty="0"/>
              <a:t> </a:t>
            </a:r>
            <a:r>
              <a:rPr lang="de-DE" sz="2800" dirty="0" err="1"/>
              <a:t>case</a:t>
            </a:r>
            <a:endParaRPr lang="de-DE" sz="2800" dirty="0"/>
          </a:p>
          <a:p>
            <a:pPr>
              <a:buFontTx/>
              <a:buChar char="-"/>
            </a:pPr>
            <a:r>
              <a:rPr lang="de-DE" sz="2800" dirty="0"/>
              <a:t>Political </a:t>
            </a:r>
            <a:r>
              <a:rPr lang="de-DE" sz="2800" dirty="0" err="1"/>
              <a:t>responsibility</a:t>
            </a:r>
            <a:endParaRPr lang="de-DE" sz="2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464C246-212F-C948-92C7-843A957AE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2EBB9AD-7189-6142-AD83-04753545F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7EA4-B7E1-4234-84E3-4AEA28FAF0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8FCB1B5-D79C-5345-87B1-4934B111B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7144"/>
            <a:ext cx="9144000" cy="2978521"/>
          </a:xfrm>
          <a:prstGeom prst="rect">
            <a:avLst/>
          </a:prstGeom>
        </p:spPr>
      </p:pic>
      <p:pic>
        <p:nvPicPr>
          <p:cNvPr id="1026" name="Picture 2" descr="Testbericht Ischgl/Samnaun – Silvretta Arena - Test Ischgl/Samnaun –  Silvretta Arena">
            <a:extLst>
              <a:ext uri="{FF2B5EF4-FFF2-40B4-BE49-F238E27FC236}">
                <a16:creationId xmlns:a16="http://schemas.microsoft.com/office/drawing/2014/main" id="{2C626772-93FE-584C-BF11-6B2FC93B8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2060848"/>
            <a:ext cx="3289300" cy="24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4145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39111E-6306-D744-9E42-31BBA0CB8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Odgovornost</a:t>
            </a:r>
            <a:r>
              <a:rPr lang="de-DE" dirty="0"/>
              <a:t> </a:t>
            </a:r>
            <a:r>
              <a:rPr lang="de-DE" dirty="0" err="1"/>
              <a:t>Avstrija</a:t>
            </a: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251F827C-7F8A-9141-A7C5-6ADC10EBD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00200"/>
            <a:ext cx="8568951" cy="4525963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41F5DE0-4563-9646-8285-FB55135F0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0CBD644-8A6B-604E-9C58-ABC208198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7EA4-B7E1-4234-84E3-4AEA28FAF0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12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F13FD-29BC-DC4F-9312-9E8C7FBB7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Kazenska</a:t>
            </a:r>
            <a:r>
              <a:rPr lang="de-DE" dirty="0"/>
              <a:t> </a:t>
            </a:r>
            <a:r>
              <a:rPr lang="de-DE" dirty="0" err="1"/>
              <a:t>odgovornost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DFCE48-E4AC-1445-8034-7948047D0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E8B3D90-4B09-4648-9C6B-E507EA19F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7EA4-B7E1-4234-84E3-4AEA28FAF0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5354D645-B960-3743-AB73-0EE39A1132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036496" cy="4853136"/>
          </a:xfrm>
        </p:spPr>
      </p:pic>
    </p:spTree>
    <p:extLst>
      <p:ext uri="{BB962C8B-B14F-4D97-AF65-F5344CB8AC3E}">
        <p14:creationId xmlns:p14="http://schemas.microsoft.com/office/powerpoint/2010/main" val="28717535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68070E-56EC-2A46-8021-523888EE8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b="1" dirty="0">
                <a:solidFill>
                  <a:srgbClr val="FF0000"/>
                </a:solidFill>
              </a:rPr>
              <a:t>III. Obvezno cepljenje in clovekove pravice</a:t>
            </a:r>
            <a:br>
              <a:rPr lang="sl-SI" b="1" dirty="0">
                <a:solidFill>
                  <a:srgbClr val="FF0000"/>
                </a:solidFill>
              </a:rPr>
            </a:b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2B6017D8-26D7-5C4F-A7AF-FDFD1F8CB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8900" y="2815431"/>
            <a:ext cx="3886200" cy="2095500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DF2FE36-F3CF-8D4E-859C-4C0C8B969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E75AA47-F12E-D944-A5A4-5894E0DC8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7EA4-B7E1-4234-84E3-4AEA28FAF0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40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FABE00AD-C6B6-E04A-9838-1975CF1E02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496300" cy="719137"/>
          </a:xfrm>
        </p:spPr>
        <p:txBody>
          <a:bodyPr/>
          <a:lstStyle/>
          <a:p>
            <a:pPr eaLnBrk="1" hangingPunct="1"/>
            <a:r>
              <a:rPr lang="en-GB" altLang="de-DE" sz="4000" b="1" dirty="0" err="1">
                <a:solidFill>
                  <a:srgbClr val="FF0000"/>
                </a:solidFill>
              </a:rPr>
              <a:t>Vsebina</a:t>
            </a:r>
            <a:endParaRPr lang="en-GB" altLang="de-DE" sz="2800" i="1" dirty="0">
              <a:solidFill>
                <a:srgbClr val="FF0000"/>
              </a:solidFill>
            </a:endParaRPr>
          </a:p>
        </p:txBody>
      </p:sp>
      <p:sp>
        <p:nvSpPr>
          <p:cNvPr id="593923" name="Rectangle 3">
            <a:extLst>
              <a:ext uri="{FF2B5EF4-FFF2-40B4-BE49-F238E27FC236}">
                <a16:creationId xmlns:a16="http://schemas.microsoft.com/office/drawing/2014/main" id="{DCD50062-D398-BA43-B8C2-993ACE5CF8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505" y="620688"/>
            <a:ext cx="8785671" cy="5832501"/>
          </a:xfrm>
        </p:spPr>
        <p:txBody>
          <a:bodyPr rtlCol="0">
            <a:normAutofit fontScale="62500" lnSpcReduction="20000"/>
          </a:bodyPr>
          <a:lstStyle/>
          <a:p>
            <a:pPr marL="514350" indent="-514350">
              <a:buFont typeface="Arial" panose="020B0604020202020204" pitchFamily="34" charset="0"/>
              <a:buAutoNum type="romanUcPeriod"/>
              <a:defRPr/>
            </a:pPr>
            <a:r>
              <a:rPr lang="sl-SI" sz="4500" b="1" dirty="0">
                <a:solidFill>
                  <a:srgbClr val="FF0000"/>
                </a:solidFill>
              </a:rPr>
              <a:t>Uvod </a:t>
            </a:r>
          </a:p>
          <a:p>
            <a:pPr marL="0" indent="0">
              <a:buNone/>
              <a:defRPr/>
            </a:pPr>
            <a:endParaRPr lang="sl-SI" sz="45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sl-SI" sz="4500" b="1" dirty="0">
                <a:solidFill>
                  <a:srgbClr val="FF0000"/>
                </a:solidFill>
              </a:rPr>
              <a:t>II. Omejitve clovekovih pravic</a:t>
            </a:r>
          </a:p>
          <a:p>
            <a:pPr marL="0" indent="0">
              <a:buNone/>
              <a:defRPr/>
            </a:pPr>
            <a:endParaRPr lang="sl-SI" sz="45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sl-SI" sz="45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sl-SI" sz="4500" b="1" dirty="0">
                <a:solidFill>
                  <a:srgbClr val="FF0000"/>
                </a:solidFill>
              </a:rPr>
              <a:t>III. Obvezno cepljenje in clovekove pravice</a:t>
            </a:r>
          </a:p>
          <a:p>
            <a:pPr marL="0" indent="0">
              <a:buNone/>
              <a:defRPr/>
            </a:pPr>
            <a:endParaRPr lang="sl-SI" sz="45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sl-SI" sz="45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sl-SI" b="1" dirty="0"/>
          </a:p>
          <a:p>
            <a:pPr marL="0" indent="0">
              <a:buNone/>
              <a:defRPr/>
            </a:pPr>
            <a:r>
              <a:rPr lang="de-DE" sz="3800" b="1" dirty="0">
                <a:solidFill>
                  <a:srgbClr val="FF0000"/>
                </a:solidFill>
              </a:rPr>
              <a:t>IV. </a:t>
            </a:r>
            <a:r>
              <a:rPr lang="sl-SI" sz="3800" b="1" dirty="0">
                <a:solidFill>
                  <a:srgbClr val="FF0000"/>
                </a:solidFill>
              </a:rPr>
              <a:t>Sklepno</a:t>
            </a:r>
          </a:p>
          <a:p>
            <a:pPr marL="0" indent="0">
              <a:buNone/>
              <a:defRPr/>
            </a:pPr>
            <a:endParaRPr lang="sl-SI" altLang="de-DE" sz="2400" b="1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FE402F-6E2A-064E-BBE5-C6BDA85D4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505" y="6356350"/>
            <a:ext cx="8785670" cy="365125"/>
          </a:xfrm>
        </p:spPr>
        <p:txBody>
          <a:bodyPr/>
          <a:lstStyle/>
          <a:p>
            <a:pPr>
              <a:defRPr/>
            </a:pPr>
            <a:r>
              <a:rPr lang="en-GB" altLang="de-DE" dirty="0" err="1"/>
              <a:t>Prof.dr</a:t>
            </a:r>
            <a:r>
              <a:rPr lang="en-GB" altLang="de-DE" dirty="0"/>
              <a:t>. V. Trstenjak: </a:t>
            </a:r>
            <a:r>
              <a:rPr lang="en-GB" altLang="de-DE" dirty="0" err="1"/>
              <a:t>Avtorsko</a:t>
            </a:r>
            <a:r>
              <a:rPr lang="en-GB" altLang="de-DE" dirty="0"/>
              <a:t> </a:t>
            </a:r>
            <a:r>
              <a:rPr lang="en-GB" altLang="de-DE" dirty="0" err="1"/>
              <a:t>zaščiteno</a:t>
            </a:r>
            <a:r>
              <a:rPr lang="en-GB" altLang="de-DE" dirty="0"/>
              <a:t>. </a:t>
            </a:r>
            <a:r>
              <a:rPr lang="en-GB" altLang="de-DE" dirty="0" err="1"/>
              <a:t>Citiranje</a:t>
            </a:r>
            <a:r>
              <a:rPr lang="en-GB" altLang="de-DE" dirty="0"/>
              <a:t> in </a:t>
            </a:r>
            <a:r>
              <a:rPr lang="en-GB" altLang="de-DE" dirty="0" err="1"/>
              <a:t>razmnoževanje</a:t>
            </a:r>
            <a:r>
              <a:rPr lang="en-GB" altLang="de-DE" dirty="0"/>
              <a:t> </a:t>
            </a:r>
            <a:r>
              <a:rPr lang="en-GB" altLang="de-DE" dirty="0" err="1"/>
              <a:t>dovoljeno</a:t>
            </a:r>
            <a:r>
              <a:rPr lang="en-GB" altLang="de-DE" dirty="0"/>
              <a:t> le s </a:t>
            </a:r>
            <a:r>
              <a:rPr lang="en-GB" altLang="de-DE" dirty="0" err="1"/>
              <a:t>soglasjem</a:t>
            </a:r>
            <a:r>
              <a:rPr lang="en-GB" altLang="de-DE" dirty="0"/>
              <a:t> </a:t>
            </a:r>
            <a:r>
              <a:rPr lang="en-GB" altLang="de-DE" dirty="0" err="1"/>
              <a:t>avtorice</a:t>
            </a:r>
            <a:r>
              <a:rPr lang="en-GB" altLang="de-DE" dirty="0"/>
              <a:t>.</a:t>
            </a:r>
          </a:p>
        </p:txBody>
      </p:sp>
      <p:sp>
        <p:nvSpPr>
          <p:cNvPr id="21508" name="Foliennummernplatzhalter 5">
            <a:extLst>
              <a:ext uri="{FF2B5EF4-FFF2-40B4-BE49-F238E27FC236}">
                <a16:creationId xmlns:a16="http://schemas.microsoft.com/office/drawing/2014/main" id="{54DBFA58-3152-544A-87CA-9F1782280F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B888AD-CCE6-734D-BEA9-13F65B32A43D}" type="slidenum">
              <a:rPr lang="en-GB" altLang="de-DE" smtClean="0"/>
              <a:pPr/>
              <a:t>4</a:t>
            </a:fld>
            <a:endParaRPr lang="en-GB" altLang="de-DE"/>
          </a:p>
        </p:txBody>
      </p:sp>
      <p:pic>
        <p:nvPicPr>
          <p:cNvPr id="21509" name="Picture 6">
            <a:extLst>
              <a:ext uri="{FF2B5EF4-FFF2-40B4-BE49-F238E27FC236}">
                <a16:creationId xmlns:a16="http://schemas.microsoft.com/office/drawing/2014/main" id="{304B79EB-27E2-3348-8114-FB7E054EC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06570"/>
            <a:ext cx="2235732" cy="230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870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361611-283A-124B-8D07-FB300298B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3" y="260648"/>
            <a:ext cx="8619184" cy="1584176"/>
          </a:xfrm>
        </p:spPr>
        <p:txBody>
          <a:bodyPr/>
          <a:lstStyle/>
          <a:p>
            <a:r>
              <a:rPr lang="de-DE" dirty="0" err="1"/>
              <a:t>Evropsko</a:t>
            </a:r>
            <a:r>
              <a:rPr lang="de-DE" dirty="0"/>
              <a:t> </a:t>
            </a:r>
            <a:r>
              <a:rPr lang="de-DE" dirty="0" err="1"/>
              <a:t>sodišče</a:t>
            </a:r>
            <a:r>
              <a:rPr lang="de-DE" dirty="0"/>
              <a:t> </a:t>
            </a:r>
            <a:r>
              <a:rPr lang="de-DE" dirty="0" err="1"/>
              <a:t>za</a:t>
            </a:r>
            <a:r>
              <a:rPr lang="de-DE" dirty="0"/>
              <a:t> </a:t>
            </a:r>
            <a:r>
              <a:rPr lang="de-DE" dirty="0" err="1"/>
              <a:t>človekove</a:t>
            </a:r>
            <a:r>
              <a:rPr lang="de-DE" dirty="0"/>
              <a:t> pravice (</a:t>
            </a:r>
            <a:r>
              <a:rPr lang="de-DE" dirty="0" err="1"/>
              <a:t>Strasburg</a:t>
            </a:r>
            <a:r>
              <a:rPr lang="de-DE" dirty="0"/>
              <a:t>) in</a:t>
            </a:r>
            <a:br>
              <a:rPr lang="de-DE" dirty="0"/>
            </a:br>
            <a:br>
              <a:rPr lang="de-DE" sz="3200" dirty="0">
                <a:solidFill>
                  <a:srgbClr val="FF0000"/>
                </a:solidFill>
              </a:rPr>
            </a:br>
            <a:endParaRPr lang="de-DE" sz="3200" dirty="0">
              <a:solidFill>
                <a:srgbClr val="FF0000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BE4CCAC-5CC1-4E45-AA50-6FE195AE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144674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6D43457-7ABF-FA42-BD28-2021938C3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7EA4-B7E1-4234-84E3-4AEA28FAF0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 descr="Council of Europe: European Court of Human Rights (ECtHR)">
            <a:extLst>
              <a:ext uri="{FF2B5EF4-FFF2-40B4-BE49-F238E27FC236}">
                <a16:creationId xmlns:a16="http://schemas.microsoft.com/office/drawing/2014/main" id="{96951A9A-FBC9-3D45-909D-BD3DA52E93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56992"/>
            <a:ext cx="6992546" cy="26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0994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3D296C-C75E-534B-BF24-64213FCE6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Obvezno</a:t>
            </a:r>
            <a:r>
              <a:rPr lang="de-DE" dirty="0"/>
              <a:t> </a:t>
            </a:r>
            <a:r>
              <a:rPr lang="de-DE" dirty="0" err="1"/>
              <a:t>cepljenje</a:t>
            </a:r>
            <a:r>
              <a:rPr lang="de-DE" dirty="0"/>
              <a:t>?</a:t>
            </a:r>
            <a:br>
              <a:rPr lang="de-DE" dirty="0"/>
            </a:br>
            <a:r>
              <a:rPr lang="de-DE" sz="2800" dirty="0" err="1"/>
              <a:t>Odlocitev</a:t>
            </a:r>
            <a:r>
              <a:rPr lang="de-DE" sz="2800" dirty="0"/>
              <a:t> ESČP 2021 (</a:t>
            </a:r>
            <a:r>
              <a:rPr lang="de-DE" sz="2800" dirty="0" err="1"/>
              <a:t>otroske</a:t>
            </a:r>
            <a:r>
              <a:rPr lang="de-DE" sz="2800" dirty="0"/>
              <a:t> </a:t>
            </a:r>
            <a:r>
              <a:rPr lang="de-DE" sz="2800" dirty="0" err="1"/>
              <a:t>bolezni</a:t>
            </a:r>
            <a:r>
              <a:rPr lang="de-DE" sz="2800" dirty="0"/>
              <a:t>)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F1507A53-BE6B-4B48-AE4E-F424C202E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3202"/>
            <a:ext cx="8229600" cy="3979959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7BA1331-0372-6B43-8E8A-405B758AD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32A19ED-4079-FD49-85EF-FE1E94EA9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7EA4-B7E1-4234-84E3-4AEA28FAF0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5656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279F64-49AB-6F4D-902D-9E429366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ESČP-</a:t>
            </a:r>
            <a:r>
              <a:rPr lang="de-DE" dirty="0" err="1"/>
              <a:t>odlocitev</a:t>
            </a:r>
            <a:r>
              <a:rPr lang="de-DE" dirty="0"/>
              <a:t>-</a:t>
            </a:r>
            <a:r>
              <a:rPr lang="de-DE" dirty="0" err="1"/>
              <a:t>obvezno</a:t>
            </a:r>
            <a:r>
              <a:rPr lang="de-DE" dirty="0"/>
              <a:t> </a:t>
            </a:r>
            <a:r>
              <a:rPr lang="de-DE" dirty="0" err="1"/>
              <a:t>cepljenje</a:t>
            </a: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DA74EE1-A8AD-A543-A41E-C8778F5F1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2901"/>
            <a:ext cx="8229600" cy="4480560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90EB0C3-4282-DA4C-ACCE-BC691680E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F380E6B-9E11-2B4F-9FD9-90FAB7B86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7EA4-B7E1-4234-84E3-4AEA28FAF0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2976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059F79-1C9B-BE41-A1A0-6FFE6310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ESČP: </a:t>
            </a:r>
            <a:r>
              <a:rPr lang="de-DE" dirty="0" err="1"/>
              <a:t>argumentacija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AAF884-6CEA-C142-B99F-76CB39920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European Court </a:t>
            </a:r>
            <a:r>
              <a:rPr lang="de-AT" dirty="0" err="1"/>
              <a:t>of</a:t>
            </a:r>
            <a:r>
              <a:rPr lang="de-AT" dirty="0"/>
              <a:t> Human </a:t>
            </a:r>
            <a:r>
              <a:rPr lang="de-AT" dirty="0" err="1"/>
              <a:t>Rights</a:t>
            </a:r>
            <a:r>
              <a:rPr lang="de-AT" dirty="0"/>
              <a:t> </a:t>
            </a:r>
            <a:r>
              <a:rPr lang="de-AT" dirty="0" err="1"/>
              <a:t>held</a:t>
            </a:r>
            <a:r>
              <a:rPr lang="de-AT" dirty="0"/>
              <a:t>, </a:t>
            </a:r>
            <a:r>
              <a:rPr lang="de-AT" dirty="0" err="1"/>
              <a:t>by</a:t>
            </a:r>
            <a:r>
              <a:rPr lang="de-AT" dirty="0"/>
              <a:t> </a:t>
            </a:r>
            <a:br>
              <a:rPr lang="de-AT" dirty="0"/>
            </a:br>
            <a:r>
              <a:rPr lang="de-AT" dirty="0"/>
              <a:t>a </a:t>
            </a:r>
            <a:r>
              <a:rPr lang="de-AT" dirty="0" err="1"/>
              <a:t>majority</a:t>
            </a:r>
            <a:r>
              <a:rPr lang="de-AT" dirty="0"/>
              <a:t> (</a:t>
            </a:r>
            <a:r>
              <a:rPr lang="de-AT" sz="2000" dirty="0" err="1"/>
              <a:t>sixteen</a:t>
            </a:r>
            <a:r>
              <a:rPr lang="de-AT" sz="2000" dirty="0"/>
              <a:t> </a:t>
            </a:r>
            <a:r>
              <a:rPr lang="de-AT" sz="2000" dirty="0" err="1"/>
              <a:t>votes</a:t>
            </a:r>
            <a:r>
              <a:rPr lang="de-AT" sz="2000" dirty="0"/>
              <a:t> </a:t>
            </a:r>
            <a:r>
              <a:rPr lang="de-AT" sz="2000" dirty="0" err="1"/>
              <a:t>to</a:t>
            </a:r>
            <a:r>
              <a:rPr lang="de-AT" sz="2000" dirty="0"/>
              <a:t> </a:t>
            </a:r>
            <a:r>
              <a:rPr lang="de-AT" sz="2000" dirty="0" err="1"/>
              <a:t>one</a:t>
            </a:r>
            <a:r>
              <a:rPr lang="de-AT" dirty="0"/>
              <a:t>), </a:t>
            </a:r>
            <a:r>
              <a:rPr lang="de-AT" dirty="0" err="1"/>
              <a:t>that</a:t>
            </a:r>
            <a:r>
              <a:rPr lang="de-AT" dirty="0"/>
              <a:t> </a:t>
            </a:r>
            <a:r>
              <a:rPr lang="de-AT" dirty="0" err="1"/>
              <a:t>there</a:t>
            </a:r>
            <a:r>
              <a:rPr lang="de-AT" dirty="0"/>
              <a:t> </a:t>
            </a:r>
            <a:r>
              <a:rPr lang="de-AT" dirty="0" err="1"/>
              <a:t>had</a:t>
            </a:r>
            <a:r>
              <a:rPr lang="de-AT" dirty="0"/>
              <a:t> </a:t>
            </a:r>
            <a:r>
              <a:rPr lang="de-AT" dirty="0" err="1"/>
              <a:t>been</a:t>
            </a:r>
            <a:r>
              <a:rPr lang="de-AT" dirty="0"/>
              <a:t>:</a:t>
            </a:r>
            <a:br>
              <a:rPr lang="de-AT" dirty="0"/>
            </a:br>
            <a:r>
              <a:rPr lang="de-AT" u="sng" dirty="0" err="1">
                <a:solidFill>
                  <a:srgbClr val="C00000"/>
                </a:solidFill>
              </a:rPr>
              <a:t>no</a:t>
            </a:r>
            <a:r>
              <a:rPr lang="de-AT" u="sng" dirty="0">
                <a:solidFill>
                  <a:srgbClr val="C00000"/>
                </a:solidFill>
              </a:rPr>
              <a:t> </a:t>
            </a:r>
            <a:r>
              <a:rPr lang="de-AT" u="sng" dirty="0" err="1">
                <a:solidFill>
                  <a:srgbClr val="C00000"/>
                </a:solidFill>
              </a:rPr>
              <a:t>violation</a:t>
            </a:r>
            <a:r>
              <a:rPr lang="de-AT" u="sng" dirty="0">
                <a:solidFill>
                  <a:srgbClr val="C00000"/>
                </a:solidFill>
              </a:rPr>
              <a:t> </a:t>
            </a:r>
            <a:r>
              <a:rPr lang="de-AT" u="sng" dirty="0" err="1">
                <a:solidFill>
                  <a:srgbClr val="C00000"/>
                </a:solidFill>
              </a:rPr>
              <a:t>of</a:t>
            </a:r>
            <a:r>
              <a:rPr lang="de-AT" u="sng" dirty="0">
                <a:solidFill>
                  <a:srgbClr val="C00000"/>
                </a:solidFill>
              </a:rPr>
              <a:t> </a:t>
            </a:r>
            <a:r>
              <a:rPr lang="de-AT" u="sng" dirty="0" err="1">
                <a:solidFill>
                  <a:srgbClr val="C00000"/>
                </a:solidFill>
              </a:rPr>
              <a:t>Article</a:t>
            </a:r>
            <a:r>
              <a:rPr lang="de-AT" u="sng" dirty="0">
                <a:solidFill>
                  <a:srgbClr val="C00000"/>
                </a:solidFill>
              </a:rPr>
              <a:t> 8 (</a:t>
            </a:r>
            <a:r>
              <a:rPr lang="de-AT" u="sng" dirty="0" err="1">
                <a:solidFill>
                  <a:srgbClr val="C00000"/>
                </a:solidFill>
              </a:rPr>
              <a:t>right</a:t>
            </a:r>
            <a:r>
              <a:rPr lang="de-AT" u="sng" dirty="0">
                <a:solidFill>
                  <a:srgbClr val="C00000"/>
                </a:solidFill>
              </a:rPr>
              <a:t> </a:t>
            </a:r>
            <a:r>
              <a:rPr lang="de-AT" u="sng" dirty="0" err="1">
                <a:solidFill>
                  <a:srgbClr val="C00000"/>
                </a:solidFill>
              </a:rPr>
              <a:t>to</a:t>
            </a:r>
            <a:r>
              <a:rPr lang="de-AT" u="sng" dirty="0">
                <a:solidFill>
                  <a:srgbClr val="C00000"/>
                </a:solidFill>
              </a:rPr>
              <a:t> </a:t>
            </a:r>
            <a:r>
              <a:rPr lang="de-AT" u="sng" dirty="0" err="1">
                <a:solidFill>
                  <a:srgbClr val="C00000"/>
                </a:solidFill>
              </a:rPr>
              <a:t>respect</a:t>
            </a:r>
            <a:r>
              <a:rPr lang="de-AT" u="sng" dirty="0">
                <a:solidFill>
                  <a:srgbClr val="C00000"/>
                </a:solidFill>
              </a:rPr>
              <a:t> </a:t>
            </a:r>
            <a:r>
              <a:rPr lang="de-AT" u="sng" dirty="0" err="1">
                <a:solidFill>
                  <a:srgbClr val="C00000"/>
                </a:solidFill>
              </a:rPr>
              <a:t>for</a:t>
            </a:r>
            <a:r>
              <a:rPr lang="de-AT" u="sng" dirty="0">
                <a:solidFill>
                  <a:srgbClr val="C00000"/>
                </a:solidFill>
              </a:rPr>
              <a:t> private </a:t>
            </a:r>
            <a:r>
              <a:rPr lang="de-AT" u="sng" dirty="0" err="1">
                <a:solidFill>
                  <a:srgbClr val="C00000"/>
                </a:solidFill>
              </a:rPr>
              <a:t>life</a:t>
            </a:r>
            <a:r>
              <a:rPr lang="de-AT" u="sng" dirty="0">
                <a:solidFill>
                  <a:srgbClr val="C00000"/>
                </a:solidFill>
              </a:rPr>
              <a:t>)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European </a:t>
            </a:r>
            <a:r>
              <a:rPr lang="de-AT" dirty="0" err="1"/>
              <a:t>Convention</a:t>
            </a:r>
            <a:r>
              <a:rPr lang="de-AT" dirty="0"/>
              <a:t> on Human </a:t>
            </a:r>
            <a:r>
              <a:rPr lang="de-AT" dirty="0" err="1"/>
              <a:t>Rights</a:t>
            </a:r>
            <a:r>
              <a:rPr lang="de-AT" dirty="0"/>
              <a:t>.</a:t>
            </a:r>
          </a:p>
          <a:p>
            <a:r>
              <a:rPr lang="de-AT" dirty="0"/>
              <a:t>The Court </a:t>
            </a:r>
            <a:r>
              <a:rPr lang="de-AT" dirty="0" err="1"/>
              <a:t>then</a:t>
            </a:r>
            <a:r>
              <a:rPr lang="de-AT" dirty="0"/>
              <a:t> </a:t>
            </a:r>
            <a:r>
              <a:rPr lang="de-AT" dirty="0" err="1"/>
              <a:t>examined</a:t>
            </a:r>
            <a:r>
              <a:rPr lang="de-AT" dirty="0"/>
              <a:t> </a:t>
            </a:r>
            <a:r>
              <a:rPr lang="de-AT" u="sng" dirty="0" err="1">
                <a:solidFill>
                  <a:srgbClr val="C00000"/>
                </a:solidFill>
              </a:rPr>
              <a:t>the</a:t>
            </a:r>
            <a:r>
              <a:rPr lang="de-AT" u="sng" dirty="0">
                <a:solidFill>
                  <a:srgbClr val="C00000"/>
                </a:solidFill>
              </a:rPr>
              <a:t> </a:t>
            </a:r>
            <a:r>
              <a:rPr lang="de-AT" u="sng" dirty="0" err="1">
                <a:solidFill>
                  <a:srgbClr val="C00000"/>
                </a:solidFill>
              </a:rPr>
              <a:t>proportionality</a:t>
            </a:r>
            <a:r>
              <a:rPr lang="de-AT" u="sng" dirty="0">
                <a:solidFill>
                  <a:srgbClr val="C00000"/>
                </a:solidFill>
              </a:rPr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vaccine</a:t>
            </a:r>
            <a:r>
              <a:rPr lang="de-AT" dirty="0"/>
              <a:t> </a:t>
            </a:r>
            <a:r>
              <a:rPr lang="de-AT" dirty="0" err="1"/>
              <a:t>policy</a:t>
            </a:r>
            <a:r>
              <a:rPr lang="de-AT" dirty="0"/>
              <a:t>. 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A0CBAD0-E5CC-C645-84C5-EF62F1DA6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046443D-2DC1-114C-AC4D-05547D0AA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7EA4-B7E1-4234-84E3-4AEA28FAF0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663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0551ED-07E0-1C4C-9545-409EFD0F9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490066"/>
          </a:xfrm>
        </p:spPr>
        <p:txBody>
          <a:bodyPr/>
          <a:lstStyle/>
          <a:p>
            <a:r>
              <a:rPr lang="de-DE" dirty="0"/>
              <a:t>ESČP: </a:t>
            </a:r>
            <a:r>
              <a:rPr lang="de-DE" dirty="0" err="1"/>
              <a:t>argumentacija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A77C9B-A8D0-DE4F-BF5B-63F35D118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145435"/>
          </a:xfrm>
        </p:spPr>
        <p:txBody>
          <a:bodyPr/>
          <a:lstStyle/>
          <a:p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measures</a:t>
            </a:r>
            <a:r>
              <a:rPr lang="de-AT" dirty="0"/>
              <a:t> </a:t>
            </a:r>
            <a:r>
              <a:rPr lang="de-AT" dirty="0" err="1"/>
              <a:t>complained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by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applicants</a:t>
            </a:r>
            <a:r>
              <a:rPr lang="de-AT" dirty="0"/>
              <a:t>, </a:t>
            </a:r>
            <a:r>
              <a:rPr lang="de-AT" dirty="0" err="1"/>
              <a:t>assessed</a:t>
            </a:r>
            <a:r>
              <a:rPr lang="de-AT" dirty="0"/>
              <a:t> in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context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national </a:t>
            </a:r>
            <a:r>
              <a:rPr lang="de-AT" dirty="0" err="1"/>
              <a:t>system</a:t>
            </a:r>
            <a:r>
              <a:rPr lang="de-AT" dirty="0"/>
              <a:t>, </a:t>
            </a:r>
            <a:r>
              <a:rPr lang="de-AT" dirty="0" err="1"/>
              <a:t>had</a:t>
            </a:r>
            <a:r>
              <a:rPr lang="de-AT" dirty="0"/>
              <a:t> </a:t>
            </a:r>
            <a:r>
              <a:rPr lang="de-AT" dirty="0" err="1"/>
              <a:t>been</a:t>
            </a:r>
            <a:r>
              <a:rPr lang="de-AT" dirty="0"/>
              <a:t> in a </a:t>
            </a:r>
            <a:r>
              <a:rPr lang="de-AT" u="sng" dirty="0" err="1"/>
              <a:t>reasonable</a:t>
            </a:r>
            <a:r>
              <a:rPr lang="de-AT" u="sng" dirty="0"/>
              <a:t> </a:t>
            </a:r>
            <a:r>
              <a:rPr lang="de-AT" u="sng" dirty="0" err="1"/>
              <a:t>relationship</a:t>
            </a:r>
            <a:r>
              <a:rPr lang="de-AT" u="sng" dirty="0"/>
              <a:t> </a:t>
            </a:r>
            <a:r>
              <a:rPr lang="de-AT" u="sng" dirty="0" err="1"/>
              <a:t>of</a:t>
            </a:r>
            <a:r>
              <a:rPr lang="de-AT" u="sng" dirty="0"/>
              <a:t> </a:t>
            </a:r>
            <a:r>
              <a:rPr lang="de-AT" u="sng" dirty="0" err="1"/>
              <a:t>proportionality</a:t>
            </a:r>
            <a:r>
              <a:rPr lang="de-AT" u="sng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legitimate</a:t>
            </a:r>
            <a:r>
              <a:rPr lang="de-AT" dirty="0"/>
              <a:t> </a:t>
            </a:r>
            <a:r>
              <a:rPr lang="de-AT" dirty="0" err="1"/>
              <a:t>aims</a:t>
            </a:r>
            <a:r>
              <a:rPr lang="de-AT" dirty="0"/>
              <a:t> </a:t>
            </a:r>
            <a:br>
              <a:rPr lang="de-AT" dirty="0"/>
            </a:br>
            <a:r>
              <a:rPr lang="de-AT" dirty="0" err="1"/>
              <a:t>pursued</a:t>
            </a:r>
            <a:r>
              <a:rPr lang="de-AT" dirty="0"/>
              <a:t> </a:t>
            </a:r>
            <a:r>
              <a:rPr lang="de-AT" dirty="0" err="1"/>
              <a:t>by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Czech State (</a:t>
            </a:r>
            <a:r>
              <a:rPr lang="de-AT" u="sng" dirty="0" err="1">
                <a:solidFill>
                  <a:srgbClr val="C00000"/>
                </a:solidFill>
              </a:rPr>
              <a:t>to</a:t>
            </a:r>
            <a:r>
              <a:rPr lang="de-AT" u="sng" dirty="0">
                <a:solidFill>
                  <a:srgbClr val="C00000"/>
                </a:solidFill>
              </a:rPr>
              <a:t> </a:t>
            </a:r>
            <a:r>
              <a:rPr lang="de-AT" u="sng" dirty="0" err="1">
                <a:solidFill>
                  <a:srgbClr val="C00000"/>
                </a:solidFill>
              </a:rPr>
              <a:t>protect</a:t>
            </a:r>
            <a:r>
              <a:rPr lang="de-AT" u="sng" dirty="0">
                <a:solidFill>
                  <a:srgbClr val="C00000"/>
                </a:solidFill>
              </a:rPr>
              <a:t> </a:t>
            </a:r>
            <a:r>
              <a:rPr lang="de-AT" u="sng" dirty="0" err="1">
                <a:solidFill>
                  <a:srgbClr val="C00000"/>
                </a:solidFill>
              </a:rPr>
              <a:t>against</a:t>
            </a:r>
            <a:r>
              <a:rPr lang="de-AT" u="sng" dirty="0">
                <a:solidFill>
                  <a:srgbClr val="C00000"/>
                </a:solidFill>
              </a:rPr>
              <a:t> </a:t>
            </a:r>
            <a:r>
              <a:rPr lang="de-AT" u="sng" dirty="0" err="1">
                <a:solidFill>
                  <a:srgbClr val="C00000"/>
                </a:solidFill>
              </a:rPr>
              <a:t>diseases</a:t>
            </a:r>
            <a:r>
              <a:rPr lang="de-AT" u="sng" dirty="0">
                <a:solidFill>
                  <a:srgbClr val="C00000"/>
                </a:solidFill>
              </a:rPr>
              <a:t> </a:t>
            </a:r>
            <a:r>
              <a:rPr lang="de-AT" u="sng" dirty="0" err="1">
                <a:solidFill>
                  <a:srgbClr val="C00000"/>
                </a:solidFill>
              </a:rPr>
              <a:t>which</a:t>
            </a:r>
            <a:r>
              <a:rPr lang="de-AT" u="sng" dirty="0">
                <a:solidFill>
                  <a:srgbClr val="C00000"/>
                </a:solidFill>
              </a:rPr>
              <a:t> </a:t>
            </a:r>
            <a:r>
              <a:rPr lang="de-AT" u="sng" dirty="0" err="1">
                <a:solidFill>
                  <a:srgbClr val="C00000"/>
                </a:solidFill>
              </a:rPr>
              <a:t>could</a:t>
            </a:r>
            <a:r>
              <a:rPr lang="de-AT" u="sng" dirty="0">
                <a:solidFill>
                  <a:srgbClr val="C00000"/>
                </a:solidFill>
              </a:rPr>
              <a:t> </a:t>
            </a:r>
            <a:r>
              <a:rPr lang="de-AT" u="sng" dirty="0" err="1">
                <a:solidFill>
                  <a:srgbClr val="C00000"/>
                </a:solidFill>
              </a:rPr>
              <a:t>pose</a:t>
            </a:r>
            <a:r>
              <a:rPr lang="de-AT" u="sng" dirty="0">
                <a:solidFill>
                  <a:srgbClr val="C00000"/>
                </a:solidFill>
              </a:rPr>
              <a:t> a </a:t>
            </a:r>
            <a:r>
              <a:rPr lang="de-AT" u="sng" dirty="0" err="1">
                <a:solidFill>
                  <a:srgbClr val="C00000"/>
                </a:solidFill>
              </a:rPr>
              <a:t>serious</a:t>
            </a:r>
            <a:r>
              <a:rPr lang="de-AT" u="sng" dirty="0">
                <a:solidFill>
                  <a:srgbClr val="C00000"/>
                </a:solidFill>
              </a:rPr>
              <a:t> </a:t>
            </a:r>
            <a:r>
              <a:rPr lang="de-AT" u="sng" dirty="0" err="1">
                <a:solidFill>
                  <a:srgbClr val="C00000"/>
                </a:solidFill>
              </a:rPr>
              <a:t>risk</a:t>
            </a:r>
            <a:r>
              <a:rPr lang="de-AT" u="sng" dirty="0">
                <a:solidFill>
                  <a:srgbClr val="C00000"/>
                </a:solidFill>
              </a:rPr>
              <a:t> </a:t>
            </a:r>
            <a:r>
              <a:rPr lang="de-AT" u="sng" dirty="0" err="1">
                <a:solidFill>
                  <a:srgbClr val="C00000"/>
                </a:solidFill>
              </a:rPr>
              <a:t>to</a:t>
            </a:r>
            <a:r>
              <a:rPr lang="de-AT" u="sng" dirty="0">
                <a:solidFill>
                  <a:srgbClr val="C00000"/>
                </a:solidFill>
              </a:rPr>
              <a:t> </a:t>
            </a:r>
            <a:r>
              <a:rPr lang="de-AT" u="sng" dirty="0" err="1">
                <a:solidFill>
                  <a:srgbClr val="C00000"/>
                </a:solidFill>
              </a:rPr>
              <a:t>health</a:t>
            </a:r>
            <a:r>
              <a:rPr lang="de-AT" dirty="0"/>
              <a:t>) </a:t>
            </a:r>
            <a:br>
              <a:rPr lang="de-AT" dirty="0"/>
            </a:br>
            <a:r>
              <a:rPr lang="de-AT" dirty="0" err="1"/>
              <a:t>through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vaccination</a:t>
            </a:r>
            <a:r>
              <a:rPr lang="de-AT" dirty="0"/>
              <a:t> </a:t>
            </a:r>
            <a:r>
              <a:rPr lang="de-AT" dirty="0" err="1"/>
              <a:t>duty</a:t>
            </a:r>
            <a:r>
              <a:rPr lang="de-AT" dirty="0"/>
              <a:t>.</a:t>
            </a:r>
          </a:p>
          <a:p>
            <a:r>
              <a:rPr lang="de-AT" dirty="0"/>
              <a:t>Court </a:t>
            </a:r>
            <a:r>
              <a:rPr lang="de-AT" dirty="0" err="1"/>
              <a:t>concluded</a:t>
            </a:r>
            <a:r>
              <a:rPr lang="de-AT" dirty="0"/>
              <a:t> </a:t>
            </a:r>
            <a:r>
              <a:rPr lang="de-AT" dirty="0" err="1"/>
              <a:t>that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impugned</a:t>
            </a:r>
            <a:r>
              <a:rPr lang="de-AT" dirty="0"/>
              <a:t> </a:t>
            </a:r>
            <a:r>
              <a:rPr lang="de-AT" dirty="0" err="1"/>
              <a:t>measures</a:t>
            </a:r>
            <a:r>
              <a:rPr lang="de-AT" dirty="0"/>
              <a:t> </a:t>
            </a:r>
            <a:br>
              <a:rPr lang="de-AT" dirty="0"/>
            </a:br>
            <a:r>
              <a:rPr lang="de-AT" dirty="0" err="1"/>
              <a:t>could</a:t>
            </a:r>
            <a:r>
              <a:rPr lang="de-AT" dirty="0"/>
              <a:t> </a:t>
            </a:r>
            <a:r>
              <a:rPr lang="de-AT" dirty="0" err="1"/>
              <a:t>be</a:t>
            </a:r>
            <a:r>
              <a:rPr lang="de-AT" dirty="0"/>
              <a:t> </a:t>
            </a:r>
            <a:r>
              <a:rPr lang="de-AT" dirty="0" err="1"/>
              <a:t>regarded</a:t>
            </a:r>
            <a:r>
              <a:rPr lang="de-AT" dirty="0"/>
              <a:t> </a:t>
            </a:r>
            <a:r>
              <a:rPr lang="de-AT" dirty="0" err="1"/>
              <a:t>as</a:t>
            </a:r>
            <a:r>
              <a:rPr lang="de-AT" dirty="0"/>
              <a:t> </a:t>
            </a:r>
            <a:r>
              <a:rPr lang="de-AT" dirty="0" err="1"/>
              <a:t>being</a:t>
            </a:r>
            <a:r>
              <a:rPr lang="de-AT" dirty="0"/>
              <a:t> “</a:t>
            </a:r>
            <a:r>
              <a:rPr lang="de-AT" u="sng" dirty="0" err="1"/>
              <a:t>necessary</a:t>
            </a:r>
            <a:r>
              <a:rPr lang="de-AT" dirty="0"/>
              <a:t> in a </a:t>
            </a:r>
            <a:r>
              <a:rPr lang="de-AT" dirty="0" err="1"/>
              <a:t>democratic</a:t>
            </a:r>
            <a:r>
              <a:rPr lang="de-AT" dirty="0"/>
              <a:t> </a:t>
            </a:r>
            <a:r>
              <a:rPr lang="de-AT" dirty="0" err="1"/>
              <a:t>society</a:t>
            </a:r>
            <a:r>
              <a:rPr lang="de-AT" dirty="0"/>
              <a:t>”.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02F4EFE-B976-5D48-B7DE-91F1FA429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586524-DD31-554B-A3CC-C03307FCB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7EA4-B7E1-4234-84E3-4AEA28FAF0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626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D9B99-0F7B-1344-B940-512ABFB17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ESČP </a:t>
            </a:r>
            <a:r>
              <a:rPr lang="de-DE" dirty="0" err="1"/>
              <a:t>odlocitev</a:t>
            </a:r>
            <a:r>
              <a:rPr lang="de-DE" dirty="0"/>
              <a:t>: </a:t>
            </a:r>
            <a:r>
              <a:rPr lang="de-DE" dirty="0" err="1"/>
              <a:t>posledice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C58185-6A34-B649-B05E-95CBB7DF5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Obvezno</a:t>
            </a:r>
            <a:r>
              <a:rPr lang="de-DE" dirty="0"/>
              <a:t> </a:t>
            </a:r>
            <a:r>
              <a:rPr lang="de-DE" dirty="0" err="1"/>
              <a:t>cepljenje</a:t>
            </a:r>
            <a:r>
              <a:rPr lang="de-DE" dirty="0"/>
              <a:t> z </a:t>
            </a:r>
            <a:r>
              <a:rPr lang="de-DE" dirty="0" err="1"/>
              <a:t>vidika</a:t>
            </a:r>
            <a:r>
              <a:rPr lang="de-DE" dirty="0"/>
              <a:t> </a:t>
            </a:r>
            <a:r>
              <a:rPr lang="de-DE" dirty="0" err="1"/>
              <a:t>proporcionalnosti</a:t>
            </a:r>
            <a:r>
              <a:rPr lang="de-DE" dirty="0"/>
              <a:t> </a:t>
            </a:r>
            <a:r>
              <a:rPr lang="de-DE" dirty="0" err="1"/>
              <a:t>dovoljeno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Gre</a:t>
            </a:r>
            <a:r>
              <a:rPr lang="de-DE" dirty="0"/>
              <a:t> </a:t>
            </a:r>
            <a:r>
              <a:rPr lang="de-DE" dirty="0" err="1"/>
              <a:t>za</a:t>
            </a:r>
            <a:r>
              <a:rPr lang="de-DE" dirty="0"/>
              <a:t> </a:t>
            </a:r>
            <a:r>
              <a:rPr lang="de-DE" dirty="0" err="1"/>
              <a:t>poseg</a:t>
            </a:r>
            <a:r>
              <a:rPr lang="de-DE" dirty="0"/>
              <a:t> v </a:t>
            </a:r>
            <a:r>
              <a:rPr lang="de-DE" dirty="0" err="1"/>
              <a:t>clovekovo</a:t>
            </a:r>
            <a:r>
              <a:rPr lang="de-DE" dirty="0"/>
              <a:t> </a:t>
            </a:r>
            <a:r>
              <a:rPr lang="de-DE" dirty="0" err="1"/>
              <a:t>telo</a:t>
            </a:r>
            <a:r>
              <a:rPr lang="de-DE" dirty="0"/>
              <a:t>, v </a:t>
            </a:r>
            <a:r>
              <a:rPr lang="de-DE" dirty="0" err="1"/>
              <a:t>pravico</a:t>
            </a:r>
            <a:r>
              <a:rPr lang="de-DE" dirty="0"/>
              <a:t> do </a:t>
            </a:r>
            <a:r>
              <a:rPr lang="de-DE" dirty="0" err="1"/>
              <a:t>zasebnosti</a:t>
            </a:r>
            <a:r>
              <a:rPr lang="de-DE" dirty="0"/>
              <a:t>, a je </a:t>
            </a:r>
            <a:r>
              <a:rPr lang="de-DE" dirty="0" err="1"/>
              <a:t>poseg</a:t>
            </a:r>
            <a:r>
              <a:rPr lang="de-DE" dirty="0"/>
              <a:t> </a:t>
            </a:r>
            <a:r>
              <a:rPr lang="de-DE" dirty="0" err="1"/>
              <a:t>proporcionalen</a:t>
            </a:r>
            <a:r>
              <a:rPr lang="de-DE" dirty="0"/>
              <a:t> (primeren in </a:t>
            </a:r>
            <a:r>
              <a:rPr lang="de-DE" dirty="0" err="1"/>
              <a:t>nujen</a:t>
            </a:r>
            <a:r>
              <a:rPr lang="de-DE" dirty="0"/>
              <a:t>) </a:t>
            </a:r>
            <a:r>
              <a:rPr lang="de-DE" dirty="0" err="1"/>
              <a:t>zaradi</a:t>
            </a:r>
            <a:r>
              <a:rPr lang="de-DE" dirty="0"/>
              <a:t> </a:t>
            </a:r>
            <a:r>
              <a:rPr lang="de-DE" dirty="0" err="1"/>
              <a:t>varovanja</a:t>
            </a:r>
            <a:r>
              <a:rPr lang="de-DE" dirty="0"/>
              <a:t> </a:t>
            </a:r>
            <a:r>
              <a:rPr lang="de-DE" dirty="0" err="1"/>
              <a:t>zdravja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C47917-B8B7-C941-978F-1E60CDE60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E2E05D6-A3BA-FE41-830A-87D82BC53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7EA4-B7E1-4234-84E3-4AEA28FAF0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51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854784-867A-3741-A4A5-F5E1CA873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Obvezno</a:t>
            </a:r>
            <a:r>
              <a:rPr lang="de-DE" dirty="0"/>
              <a:t> </a:t>
            </a:r>
            <a:r>
              <a:rPr lang="de-DE" dirty="0" err="1"/>
              <a:t>cepljenje</a:t>
            </a:r>
            <a:r>
              <a:rPr lang="de-DE" dirty="0"/>
              <a:t> in </a:t>
            </a:r>
            <a:r>
              <a:rPr lang="de-DE" dirty="0" err="1"/>
              <a:t>korona</a:t>
            </a: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3020AF9-0DFA-4644-83A6-27F70AB04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5750" y="2701131"/>
            <a:ext cx="3492500" cy="2324100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C5C63BE-10CB-4B4F-B4C2-6F3EB285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867551-BCD1-404C-A59B-FC0B343C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7EA4-B7E1-4234-84E3-4AEA28FAF0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677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C635CB-1E65-874C-A238-F430D2F1B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Nemcija</a:t>
            </a:r>
            <a:r>
              <a:rPr lang="de-DE" dirty="0"/>
              <a:t> in </a:t>
            </a:r>
            <a:r>
              <a:rPr lang="de-DE" dirty="0" err="1"/>
              <a:t>obvezno</a:t>
            </a:r>
            <a:r>
              <a:rPr lang="de-DE" dirty="0"/>
              <a:t> </a:t>
            </a:r>
            <a:r>
              <a:rPr lang="de-DE" dirty="0" err="1"/>
              <a:t>cepljenje</a:t>
            </a: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40331EED-6FFF-424D-BC54-A8C18A3F56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99" y="1600200"/>
            <a:ext cx="7956601" cy="4525963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B494E1C-9E2D-8140-939E-01B19B909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F6D66A1-84EE-3E43-A048-A3FF72AF3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7EA4-B7E1-4234-84E3-4AEA28FAF0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086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869F26-42AC-184F-AD2E-547EBCDD8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Obvezno</a:t>
            </a:r>
            <a:r>
              <a:rPr lang="de-DE" dirty="0"/>
              <a:t> </a:t>
            </a:r>
            <a:r>
              <a:rPr lang="de-DE" dirty="0" err="1"/>
              <a:t>cepljenje</a:t>
            </a:r>
            <a:r>
              <a:rPr lang="de-DE" dirty="0"/>
              <a:t> </a:t>
            </a:r>
            <a:r>
              <a:rPr lang="de-DE" dirty="0" err="1"/>
              <a:t>Avstrija</a:t>
            </a: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7BBC58B5-8161-824F-9E31-8E31B6A414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86166"/>
            <a:ext cx="8229600" cy="4154030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D013AC-A7B7-F741-8B62-AB80536AA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6900554-CCEB-0D41-AE12-18F45C458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7EA4-B7E1-4234-84E3-4AEA28FAF0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749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180DBD-DA0B-3343-9E98-976F8F73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/>
          <a:lstStyle/>
          <a:p>
            <a:r>
              <a:rPr lang="de-DE" dirty="0" err="1"/>
              <a:t>Ovezno</a:t>
            </a:r>
            <a:r>
              <a:rPr lang="de-DE" dirty="0"/>
              <a:t> </a:t>
            </a:r>
            <a:r>
              <a:rPr lang="de-DE" dirty="0" err="1"/>
              <a:t>cepljenje</a:t>
            </a:r>
            <a:r>
              <a:rPr lang="de-DE" dirty="0"/>
              <a:t> </a:t>
            </a:r>
            <a:r>
              <a:rPr lang="de-DE" dirty="0" err="1"/>
              <a:t>korona</a:t>
            </a:r>
            <a:r>
              <a:rPr lang="de-DE" dirty="0"/>
              <a:t> -</a:t>
            </a:r>
            <a:r>
              <a:rPr lang="de-DE" dirty="0" err="1"/>
              <a:t>Avstrija</a:t>
            </a:r>
            <a:r>
              <a:rPr lang="de-DE" dirty="0"/>
              <a:t>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F82FFD-41AF-8646-BE32-B3D6667C0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C6897F5-8F2C-114D-8469-ACD23D27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7EA4-B7E1-4234-84E3-4AEA28FAF0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6E736A96-4170-4A4C-886C-9784EECCD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384" y="1600200"/>
            <a:ext cx="5735048" cy="4525963"/>
          </a:xfrm>
        </p:spPr>
      </p:pic>
    </p:spTree>
    <p:extLst>
      <p:ext uri="{BB962C8B-B14F-4D97-AF65-F5344CB8AC3E}">
        <p14:creationId xmlns:p14="http://schemas.microsoft.com/office/powerpoint/2010/main" val="3230808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E6E15-CBC2-D543-9FB7-27ED4DD5F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Korona in </a:t>
            </a:r>
            <a:r>
              <a:rPr lang="de-DE" dirty="0" err="1"/>
              <a:t>temeljne</a:t>
            </a:r>
            <a:r>
              <a:rPr lang="de-DE" dirty="0"/>
              <a:t>/</a:t>
            </a:r>
            <a:r>
              <a:rPr lang="de-DE" dirty="0" err="1"/>
              <a:t>človekove</a:t>
            </a:r>
            <a:r>
              <a:rPr lang="de-DE" dirty="0"/>
              <a:t> pravice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59E0D7D-5945-C44E-80BE-EF056BF0A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712968" cy="365125"/>
          </a:xfrm>
        </p:spPr>
        <p:txBody>
          <a:bodyPr/>
          <a:lstStyle/>
          <a:p>
            <a:r>
              <a:rPr lang="en-US" dirty="0"/>
              <a:t>Prof. Trstenjak, Copyright! Reproduction and citation forbidden without the consent of the author.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F71FEC-DAD9-2D4C-B2F1-8BC222377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D715-339E-4A24-8930-4BB6C9CA2BE3}" type="slidenum">
              <a:rPr lang="de-AT" smtClean="0"/>
              <a:t>5</a:t>
            </a:fld>
            <a:endParaRPr lang="de-AT"/>
          </a:p>
        </p:txBody>
      </p:sp>
      <p:pic>
        <p:nvPicPr>
          <p:cNvPr id="1028" name="Picture 4" descr="Hygiene and safety - [Where Can I FLY ?]">
            <a:extLst>
              <a:ext uri="{FF2B5EF4-FFF2-40B4-BE49-F238E27FC236}">
                <a16:creationId xmlns:a16="http://schemas.microsoft.com/office/drawing/2014/main" id="{4A1455CD-DA8B-1643-AD1A-E3714F055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660" y="1390590"/>
            <a:ext cx="36830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ORONA ŠTEVILKE: Število okužb s koronavirusom je znova zelo močno  poskočilo | Ljubljanainfo.com">
            <a:extLst>
              <a:ext uri="{FF2B5EF4-FFF2-40B4-BE49-F238E27FC236}">
                <a16:creationId xmlns:a16="http://schemas.microsoft.com/office/drawing/2014/main" id="{A4BE2A12-0DEC-E648-875B-E459DE219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9" y="345042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Why cybersecurity is a human rights issue, and it is time to start treating  it like one (by Deborah Brown &amp; Anriette Esterhuysen, Association for  progressive communications) - FIC Observatory">
            <a:extLst>
              <a:ext uri="{FF2B5EF4-FFF2-40B4-BE49-F238E27FC236}">
                <a16:creationId xmlns:a16="http://schemas.microsoft.com/office/drawing/2014/main" id="{4BCA21C7-8ABB-294B-AD34-317D139EDC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988" y="3698278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Balance Scale Silhouette - Free vector graphic on Pixabay">
            <a:extLst>
              <a:ext uri="{FF2B5EF4-FFF2-40B4-BE49-F238E27FC236}">
                <a16:creationId xmlns:a16="http://schemas.microsoft.com/office/drawing/2014/main" id="{4D946BAF-2607-6444-9057-FF55AFEC6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967" y="4182056"/>
            <a:ext cx="2432476" cy="188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Images : ambulance, doctor, car, help, hospital, people, emergency,  accident, rescue, aid, care, health, medical, professional, service,  specialist, staff, uniform, vehicle, transport, illustration, cartoon, job,  clip art, sharing 3199x2439 - mohamed">
            <a:extLst>
              <a:ext uri="{FF2B5EF4-FFF2-40B4-BE49-F238E27FC236}">
                <a16:creationId xmlns:a16="http://schemas.microsoft.com/office/drawing/2014/main" id="{DFCFF155-4554-F341-9F4B-49E4A527C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" y="1241108"/>
            <a:ext cx="28067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Judge Court Gavel - Free image on Pixabay">
            <a:extLst>
              <a:ext uri="{FF2B5EF4-FFF2-40B4-BE49-F238E27FC236}">
                <a16:creationId xmlns:a16="http://schemas.microsoft.com/office/drawing/2014/main" id="{E0EE7374-92A5-3D4A-B0FF-172495C7F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202" y="1352813"/>
            <a:ext cx="3262954" cy="209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4195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62873A-DB7C-8443-96DE-D9EC3C4EC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Obvezno</a:t>
            </a:r>
            <a:r>
              <a:rPr lang="de-DE" dirty="0"/>
              <a:t> </a:t>
            </a:r>
            <a:r>
              <a:rPr lang="de-DE" dirty="0" err="1"/>
              <a:t>cepljenje</a:t>
            </a:r>
            <a:r>
              <a:rPr lang="de-DE" dirty="0"/>
              <a:t> </a:t>
            </a:r>
            <a:r>
              <a:rPr lang="de-DE" dirty="0" err="1"/>
              <a:t>Avstrija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B12CA1-08D4-6646-A9A2-089B37688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Zakon</a:t>
            </a:r>
            <a:r>
              <a:rPr lang="de-DE" dirty="0"/>
              <a:t> </a:t>
            </a:r>
            <a:r>
              <a:rPr lang="de-DE" dirty="0" err="1"/>
              <a:t>velja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Stevilni</a:t>
            </a:r>
            <a:r>
              <a:rPr lang="de-DE" dirty="0"/>
              <a:t> </a:t>
            </a:r>
            <a:r>
              <a:rPr lang="de-DE" dirty="0" err="1"/>
              <a:t>problemi</a:t>
            </a:r>
            <a:r>
              <a:rPr lang="de-DE" dirty="0"/>
              <a:t> v </a:t>
            </a:r>
            <a:r>
              <a:rPr lang="de-DE" dirty="0" err="1"/>
              <a:t>praksi</a:t>
            </a:r>
            <a:r>
              <a:rPr lang="de-DE" dirty="0"/>
              <a:t> </a:t>
            </a:r>
            <a:r>
              <a:rPr lang="de-DE" sz="2400" dirty="0"/>
              <a:t>(</a:t>
            </a:r>
            <a:r>
              <a:rPr lang="de-DE" sz="2400" dirty="0" err="1"/>
              <a:t>npr</a:t>
            </a:r>
            <a:r>
              <a:rPr lang="de-DE" sz="2400" dirty="0"/>
              <a:t>. </a:t>
            </a:r>
            <a:r>
              <a:rPr lang="de-DE" sz="2400" dirty="0" err="1"/>
              <a:t>ni</a:t>
            </a:r>
            <a:r>
              <a:rPr lang="de-DE" sz="2400" dirty="0"/>
              <a:t> </a:t>
            </a:r>
            <a:r>
              <a:rPr lang="de-DE" sz="2400" dirty="0" err="1"/>
              <a:t>odlocb</a:t>
            </a:r>
            <a:r>
              <a:rPr lang="de-DE" sz="2400" dirty="0"/>
              <a:t> </a:t>
            </a:r>
            <a:r>
              <a:rPr lang="de-DE" sz="2400" dirty="0" err="1"/>
              <a:t>za</a:t>
            </a:r>
            <a:r>
              <a:rPr lang="de-DE" sz="2400" dirty="0"/>
              <a:t> </a:t>
            </a:r>
            <a:r>
              <a:rPr lang="de-DE" sz="2400" dirty="0" err="1"/>
              <a:t>osebe</a:t>
            </a:r>
            <a:r>
              <a:rPr lang="de-DE" sz="2400" dirty="0"/>
              <a:t>, </a:t>
            </a:r>
            <a:r>
              <a:rPr lang="de-DE" sz="2400" dirty="0" err="1"/>
              <a:t>ki</a:t>
            </a:r>
            <a:r>
              <a:rPr lang="de-DE" sz="2400" dirty="0"/>
              <a:t> bi </a:t>
            </a:r>
            <a:r>
              <a:rPr lang="de-DE" sz="2400" dirty="0" err="1"/>
              <a:t>naj</a:t>
            </a:r>
            <a:r>
              <a:rPr lang="de-DE" sz="2400" dirty="0"/>
              <a:t> </a:t>
            </a:r>
            <a:r>
              <a:rPr lang="de-DE" sz="2400" dirty="0" err="1"/>
              <a:t>bile</a:t>
            </a:r>
            <a:r>
              <a:rPr lang="de-DE" sz="2400" dirty="0"/>
              <a:t> </a:t>
            </a:r>
            <a:r>
              <a:rPr lang="de-DE" sz="2400" dirty="0" err="1"/>
              <a:t>izvzete</a:t>
            </a:r>
            <a:r>
              <a:rPr lang="de-DE" sz="2400" dirty="0"/>
              <a:t> </a:t>
            </a:r>
            <a:r>
              <a:rPr lang="de-DE" sz="2400" dirty="0" err="1"/>
              <a:t>iz</a:t>
            </a:r>
            <a:r>
              <a:rPr lang="de-DE" sz="2400" dirty="0"/>
              <a:t> </a:t>
            </a:r>
            <a:r>
              <a:rPr lang="de-DE" sz="2400" dirty="0" err="1"/>
              <a:t>cepljenja</a:t>
            </a:r>
            <a:r>
              <a:rPr lang="de-DE" sz="2400" dirty="0"/>
              <a:t>)</a:t>
            </a:r>
          </a:p>
          <a:p>
            <a:endParaRPr lang="de-DE" dirty="0"/>
          </a:p>
          <a:p>
            <a:r>
              <a:rPr lang="de-DE" dirty="0" err="1"/>
              <a:t>Odlocitev</a:t>
            </a:r>
            <a:r>
              <a:rPr lang="de-DE" dirty="0"/>
              <a:t> </a:t>
            </a:r>
            <a:r>
              <a:rPr lang="de-DE" dirty="0" err="1"/>
              <a:t>ali</a:t>
            </a:r>
            <a:r>
              <a:rPr lang="de-DE" dirty="0"/>
              <a:t> se </a:t>
            </a:r>
            <a:r>
              <a:rPr lang="de-DE" dirty="0" err="1"/>
              <a:t>bo</a:t>
            </a:r>
            <a:r>
              <a:rPr lang="de-DE" dirty="0"/>
              <a:t> </a:t>
            </a:r>
            <a:r>
              <a:rPr lang="de-DE" dirty="0" err="1"/>
              <a:t>zakon</a:t>
            </a:r>
            <a:r>
              <a:rPr lang="de-DE" dirty="0"/>
              <a:t> </a:t>
            </a:r>
            <a:r>
              <a:rPr lang="de-DE" dirty="0" err="1"/>
              <a:t>izvajal</a:t>
            </a:r>
            <a:r>
              <a:rPr lang="de-DE" dirty="0"/>
              <a:t> (</a:t>
            </a:r>
            <a:r>
              <a:rPr lang="de-DE" dirty="0" err="1"/>
              <a:t>sankcioniranje</a:t>
            </a:r>
            <a:r>
              <a:rPr lang="de-DE" dirty="0"/>
              <a:t>) </a:t>
            </a:r>
            <a:r>
              <a:rPr lang="de-DE" dirty="0" err="1"/>
              <a:t>glede</a:t>
            </a:r>
            <a:r>
              <a:rPr lang="de-DE" dirty="0"/>
              <a:t> na </a:t>
            </a:r>
            <a:r>
              <a:rPr lang="de-DE" dirty="0" err="1"/>
              <a:t>sibko</a:t>
            </a:r>
            <a:r>
              <a:rPr lang="de-DE" dirty="0"/>
              <a:t> </a:t>
            </a:r>
            <a:r>
              <a:rPr lang="de-DE" dirty="0" err="1"/>
              <a:t>razlicico</a:t>
            </a:r>
            <a:r>
              <a:rPr lang="de-DE" dirty="0"/>
              <a:t> Omikron in </a:t>
            </a:r>
            <a:r>
              <a:rPr lang="de-DE" dirty="0" err="1"/>
              <a:t>stanje</a:t>
            </a:r>
            <a:r>
              <a:rPr lang="de-DE" dirty="0"/>
              <a:t> v </a:t>
            </a:r>
            <a:r>
              <a:rPr lang="de-DE" dirty="0" err="1"/>
              <a:t>bolnisnicah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8C0DDBD-6330-B043-8DAA-19CCC709C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6B8293-B2CE-CD49-8398-E07AA7D88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7EA4-B7E1-4234-84E3-4AEA28FAF0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982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78C3B8-9924-434B-8348-933F5D239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Obvezno</a:t>
            </a:r>
            <a:r>
              <a:rPr lang="de-DE" dirty="0"/>
              <a:t> </a:t>
            </a:r>
            <a:r>
              <a:rPr lang="de-DE" dirty="0" err="1"/>
              <a:t>cepljenje</a:t>
            </a:r>
            <a:r>
              <a:rPr lang="de-DE" dirty="0"/>
              <a:t> -</a:t>
            </a:r>
            <a:r>
              <a:rPr lang="de-DE" dirty="0" err="1"/>
              <a:t>bistvo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ABF0B5-5441-A74E-B74D-8654B4591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>
                <a:solidFill>
                  <a:srgbClr val="FF0000"/>
                </a:solidFill>
              </a:rPr>
              <a:t>Predpisano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z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zakonom</a:t>
            </a:r>
            <a:endParaRPr lang="de-DE" dirty="0">
              <a:solidFill>
                <a:srgbClr val="FF0000"/>
              </a:solidFill>
            </a:endParaRPr>
          </a:p>
          <a:p>
            <a:endParaRPr lang="de-DE" dirty="0">
              <a:solidFill>
                <a:srgbClr val="FF0000"/>
              </a:solidFill>
            </a:endParaRPr>
          </a:p>
          <a:p>
            <a:r>
              <a:rPr lang="de-DE" dirty="0" err="1">
                <a:solidFill>
                  <a:srgbClr val="FF0000"/>
                </a:solidFill>
              </a:rPr>
              <a:t>Sorazmernost</a:t>
            </a:r>
            <a:endParaRPr lang="de-DE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de-DE" dirty="0" err="1"/>
              <a:t>Primerno</a:t>
            </a:r>
            <a:r>
              <a:rPr lang="de-DE" dirty="0"/>
              <a:t> (</a:t>
            </a:r>
            <a:r>
              <a:rPr lang="de-DE" dirty="0" err="1"/>
              <a:t>cepivo</a:t>
            </a:r>
            <a:r>
              <a:rPr lang="de-DE" dirty="0"/>
              <a:t> </a:t>
            </a:r>
            <a:r>
              <a:rPr lang="de-DE" dirty="0" err="1"/>
              <a:t>mora</a:t>
            </a:r>
            <a:r>
              <a:rPr lang="de-DE" dirty="0"/>
              <a:t> </a:t>
            </a:r>
            <a:r>
              <a:rPr lang="de-DE" dirty="0" err="1"/>
              <a:t>biti</a:t>
            </a:r>
            <a:r>
              <a:rPr lang="de-DE" dirty="0"/>
              <a:t> </a:t>
            </a:r>
            <a:r>
              <a:rPr lang="de-DE" dirty="0" err="1"/>
              <a:t>primerno</a:t>
            </a:r>
            <a:r>
              <a:rPr lang="de-DE" dirty="0"/>
              <a:t> </a:t>
            </a:r>
            <a:r>
              <a:rPr lang="de-DE" dirty="0" err="1"/>
              <a:t>za</a:t>
            </a:r>
            <a:r>
              <a:rPr lang="de-DE" dirty="0"/>
              <a:t> </a:t>
            </a:r>
            <a:r>
              <a:rPr lang="de-DE" dirty="0" err="1"/>
              <a:t>varstvo</a:t>
            </a:r>
            <a:r>
              <a:rPr lang="de-DE" dirty="0"/>
              <a:t> </a:t>
            </a:r>
            <a:r>
              <a:rPr lang="de-DE" dirty="0" err="1"/>
              <a:t>pred</a:t>
            </a:r>
            <a:r>
              <a:rPr lang="de-DE" dirty="0"/>
              <a:t> </a:t>
            </a:r>
            <a:r>
              <a:rPr lang="de-DE" dirty="0" err="1"/>
              <a:t>korono</a:t>
            </a:r>
            <a:r>
              <a:rPr lang="de-DE" dirty="0"/>
              <a:t>)</a:t>
            </a:r>
          </a:p>
          <a:p>
            <a:pPr>
              <a:buFontTx/>
              <a:buChar char="-"/>
            </a:pPr>
            <a:r>
              <a:rPr lang="de-DE" dirty="0" err="1"/>
              <a:t>Nujno</a:t>
            </a:r>
            <a:r>
              <a:rPr lang="de-DE" dirty="0"/>
              <a:t> (</a:t>
            </a:r>
            <a:r>
              <a:rPr lang="de-DE" dirty="0" err="1"/>
              <a:t>stevilo</a:t>
            </a:r>
            <a:r>
              <a:rPr lang="de-DE" dirty="0"/>
              <a:t> </a:t>
            </a:r>
            <a:r>
              <a:rPr lang="de-DE" dirty="0" err="1"/>
              <a:t>obolelih</a:t>
            </a:r>
            <a:r>
              <a:rPr lang="de-DE" dirty="0"/>
              <a:t>, </a:t>
            </a:r>
            <a:r>
              <a:rPr lang="de-DE" dirty="0" err="1"/>
              <a:t>karantene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 err="1">
                <a:solidFill>
                  <a:srgbClr val="FF0000"/>
                </a:solidFill>
              </a:rPr>
              <a:t>drugo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1BEAA5-30C0-2944-9E1A-017A75B87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8B7AB3-FD7E-1B43-A0E3-827489B80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7EA4-B7E1-4234-84E3-4AEA28FAF0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252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419861-E335-D24E-A75E-39FAC5026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Obvezno</a:t>
            </a:r>
            <a:r>
              <a:rPr lang="de-DE" dirty="0"/>
              <a:t> </a:t>
            </a:r>
            <a:r>
              <a:rPr lang="de-DE" dirty="0" err="1"/>
              <a:t>cepljenje</a:t>
            </a:r>
            <a:r>
              <a:rPr lang="de-DE" dirty="0"/>
              <a:t> in </a:t>
            </a:r>
            <a:r>
              <a:rPr lang="de-DE" dirty="0" err="1"/>
              <a:t>Slovenija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CD731663-EBBF-F840-8DAB-B27A6720C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4048" y="2893300"/>
            <a:ext cx="2857500" cy="2857500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131FBAE-38AA-5D4D-B0CA-C75ECBF36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ECCF46-04ED-1E4B-95D9-6CF951A5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7EA4-B7E1-4234-84E3-4AEA28FAF0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2B85C68-77BC-694C-B9FD-BFF17CE2A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0" y="1742136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524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6AB905-F6A4-2A47-A74B-B062FAC76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Zakon o </a:t>
            </a:r>
            <a:r>
              <a:rPr lang="de-DE" dirty="0" err="1"/>
              <a:t>nalezljivih</a:t>
            </a:r>
            <a:r>
              <a:rPr lang="de-DE" dirty="0"/>
              <a:t> </a:t>
            </a:r>
            <a:r>
              <a:rPr lang="de-DE" dirty="0" err="1"/>
              <a:t>boleznih</a:t>
            </a:r>
            <a:br>
              <a:rPr lang="de-DE" dirty="0"/>
            </a:br>
            <a:r>
              <a:rPr lang="de-DE" dirty="0" err="1"/>
              <a:t>clen</a:t>
            </a:r>
            <a:r>
              <a:rPr lang="de-DE" dirty="0"/>
              <a:t> 22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711144-D514-BE45-B6A4-6FFF1AF25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340768"/>
            <a:ext cx="8579296" cy="4785395"/>
          </a:xfrm>
        </p:spPr>
        <p:txBody>
          <a:bodyPr/>
          <a:lstStyle/>
          <a:p>
            <a:pPr marL="0" indent="0">
              <a:buNone/>
            </a:pPr>
            <a:r>
              <a:rPr lang="de-AT" u="sng" dirty="0" err="1">
                <a:solidFill>
                  <a:srgbClr val="FF0000"/>
                </a:solidFill>
              </a:rPr>
              <a:t>Obvezno</a:t>
            </a:r>
            <a:r>
              <a:rPr lang="de-AT" u="sng" dirty="0">
                <a:solidFill>
                  <a:srgbClr val="FF0000"/>
                </a:solidFill>
              </a:rPr>
              <a:t> je </a:t>
            </a:r>
            <a:r>
              <a:rPr lang="de-AT" u="sng" dirty="0" err="1">
                <a:solidFill>
                  <a:srgbClr val="FF0000"/>
                </a:solidFill>
              </a:rPr>
              <a:t>cepljenje</a:t>
            </a:r>
            <a:r>
              <a:rPr lang="de-AT" u="sng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de-AT" dirty="0"/>
              <a:t>-        </a:t>
            </a:r>
            <a:r>
              <a:rPr lang="de-AT" dirty="0" err="1"/>
              <a:t>proti</a:t>
            </a:r>
            <a:r>
              <a:rPr lang="de-AT" dirty="0"/>
              <a:t> </a:t>
            </a:r>
            <a:r>
              <a:rPr lang="de-AT" dirty="0" err="1"/>
              <a:t>hemofilusu</a:t>
            </a:r>
            <a:r>
              <a:rPr lang="de-AT" dirty="0"/>
              <a:t> </a:t>
            </a:r>
            <a:r>
              <a:rPr lang="de-AT" dirty="0" err="1"/>
              <a:t>influence</a:t>
            </a:r>
            <a:r>
              <a:rPr lang="de-AT" dirty="0"/>
              <a:t> b, </a:t>
            </a:r>
            <a:r>
              <a:rPr lang="de-AT" dirty="0" err="1"/>
              <a:t>davici</a:t>
            </a:r>
            <a:r>
              <a:rPr lang="de-AT" dirty="0"/>
              <a:t>, </a:t>
            </a:r>
            <a:r>
              <a:rPr lang="de-AT" dirty="0" err="1"/>
              <a:t>tetanusu</a:t>
            </a:r>
            <a:r>
              <a:rPr lang="de-AT" dirty="0"/>
              <a:t>, </a:t>
            </a:r>
            <a:r>
              <a:rPr lang="de-AT" dirty="0" err="1"/>
              <a:t>oslovskemu</a:t>
            </a:r>
            <a:r>
              <a:rPr lang="de-AT" dirty="0"/>
              <a:t> </a:t>
            </a:r>
            <a:r>
              <a:rPr lang="de-AT" dirty="0" err="1"/>
              <a:t>kašlju</a:t>
            </a:r>
            <a:r>
              <a:rPr lang="de-AT" dirty="0"/>
              <a:t>, </a:t>
            </a:r>
            <a:r>
              <a:rPr lang="de-AT" dirty="0" err="1"/>
              <a:t>otroški</a:t>
            </a:r>
            <a:r>
              <a:rPr lang="de-AT" dirty="0"/>
              <a:t> </a:t>
            </a:r>
            <a:r>
              <a:rPr lang="de-AT" dirty="0" err="1"/>
              <a:t>paralizi</a:t>
            </a:r>
            <a:r>
              <a:rPr lang="de-AT" dirty="0"/>
              <a:t>, </a:t>
            </a:r>
            <a:r>
              <a:rPr lang="de-AT" dirty="0" err="1"/>
              <a:t>ošpicam</a:t>
            </a:r>
            <a:r>
              <a:rPr lang="de-AT" dirty="0"/>
              <a:t>, </a:t>
            </a:r>
            <a:r>
              <a:rPr lang="de-AT" dirty="0" err="1"/>
              <a:t>mumpsu</a:t>
            </a:r>
            <a:r>
              <a:rPr lang="de-AT" dirty="0"/>
              <a:t>, </a:t>
            </a:r>
            <a:r>
              <a:rPr lang="de-AT" dirty="0" err="1"/>
              <a:t>rdečkam</a:t>
            </a:r>
            <a:r>
              <a:rPr lang="de-AT" dirty="0"/>
              <a:t> in </a:t>
            </a:r>
            <a:r>
              <a:rPr lang="de-AT" dirty="0" err="1"/>
              <a:t>hepatitisu</a:t>
            </a:r>
            <a:r>
              <a:rPr lang="de-AT" dirty="0"/>
              <a:t> B;</a:t>
            </a:r>
          </a:p>
          <a:p>
            <a:pPr marL="0" indent="0">
              <a:buNone/>
            </a:pPr>
            <a:r>
              <a:rPr lang="de-AT" dirty="0"/>
              <a:t>-        </a:t>
            </a:r>
            <a:r>
              <a:rPr lang="de-AT" dirty="0" err="1"/>
              <a:t>proti</a:t>
            </a:r>
            <a:r>
              <a:rPr lang="de-AT" dirty="0"/>
              <a:t> </a:t>
            </a:r>
            <a:r>
              <a:rPr lang="de-AT" dirty="0" err="1"/>
              <a:t>steklini</a:t>
            </a:r>
            <a:r>
              <a:rPr lang="de-AT" dirty="0"/>
              <a:t>, </a:t>
            </a:r>
            <a:r>
              <a:rPr lang="de-AT" dirty="0" err="1"/>
              <a:t>rumeni</a:t>
            </a:r>
            <a:r>
              <a:rPr lang="de-AT" dirty="0"/>
              <a:t> </a:t>
            </a:r>
            <a:r>
              <a:rPr lang="de-AT" dirty="0" err="1"/>
              <a:t>mrzlici</a:t>
            </a:r>
            <a:r>
              <a:rPr lang="de-AT" dirty="0"/>
              <a:t>, </a:t>
            </a:r>
            <a:r>
              <a:rPr lang="de-AT" dirty="0" err="1"/>
              <a:t>trebušnemu</a:t>
            </a:r>
            <a:r>
              <a:rPr lang="de-AT" dirty="0"/>
              <a:t> </a:t>
            </a:r>
            <a:r>
              <a:rPr lang="de-AT" dirty="0" err="1"/>
              <a:t>tifusu</a:t>
            </a:r>
            <a:r>
              <a:rPr lang="de-AT" dirty="0"/>
              <a:t>, </a:t>
            </a:r>
            <a:r>
              <a:rPr lang="de-AT" dirty="0" err="1"/>
              <a:t>klopnemu</a:t>
            </a:r>
            <a:r>
              <a:rPr lang="de-AT" dirty="0"/>
              <a:t> </a:t>
            </a:r>
            <a:r>
              <a:rPr lang="de-AT" dirty="0" err="1"/>
              <a:t>meningoencefalitisu</a:t>
            </a:r>
            <a:r>
              <a:rPr lang="de-AT" dirty="0"/>
              <a:t>, </a:t>
            </a:r>
            <a:r>
              <a:rPr lang="de-AT" dirty="0" err="1"/>
              <a:t>gripi</a:t>
            </a:r>
            <a:r>
              <a:rPr lang="de-AT" dirty="0"/>
              <a:t>, </a:t>
            </a:r>
            <a:r>
              <a:rPr lang="de-AT" dirty="0" err="1"/>
              <a:t>tuberkulozi</a:t>
            </a:r>
            <a:r>
              <a:rPr lang="de-AT" dirty="0"/>
              <a:t> </a:t>
            </a:r>
            <a:r>
              <a:rPr lang="de-AT" u="sng" dirty="0">
                <a:solidFill>
                  <a:srgbClr val="FF0000"/>
                </a:solidFill>
              </a:rPr>
              <a:t>in </a:t>
            </a:r>
            <a:r>
              <a:rPr lang="de-AT" u="sng" dirty="0" err="1">
                <a:solidFill>
                  <a:srgbClr val="FF0000"/>
                </a:solidFill>
              </a:rPr>
              <a:t>drugim</a:t>
            </a:r>
            <a:r>
              <a:rPr lang="de-AT" u="sng" dirty="0">
                <a:solidFill>
                  <a:srgbClr val="FF0000"/>
                </a:solidFill>
              </a:rPr>
              <a:t> </a:t>
            </a:r>
            <a:r>
              <a:rPr lang="de-AT" u="sng" dirty="0" err="1">
                <a:solidFill>
                  <a:srgbClr val="FF0000"/>
                </a:solidFill>
              </a:rPr>
              <a:t>nalezljivim</a:t>
            </a:r>
            <a:r>
              <a:rPr lang="de-AT" u="sng" dirty="0">
                <a:solidFill>
                  <a:srgbClr val="FF0000"/>
                </a:solidFill>
              </a:rPr>
              <a:t> </a:t>
            </a:r>
            <a:r>
              <a:rPr lang="de-AT" u="sng" dirty="0" err="1">
                <a:solidFill>
                  <a:srgbClr val="FF0000"/>
                </a:solidFill>
              </a:rPr>
              <a:t>boleznim</a:t>
            </a:r>
            <a:r>
              <a:rPr lang="de-AT" dirty="0"/>
              <a:t>, </a:t>
            </a:r>
            <a:r>
              <a:rPr lang="de-AT" dirty="0" err="1"/>
              <a:t>če</a:t>
            </a:r>
            <a:r>
              <a:rPr lang="de-AT" dirty="0"/>
              <a:t> </a:t>
            </a:r>
            <a:r>
              <a:rPr lang="de-AT" dirty="0" err="1"/>
              <a:t>obstajajo</a:t>
            </a:r>
            <a:r>
              <a:rPr lang="de-AT" dirty="0"/>
              <a:t> </a:t>
            </a:r>
            <a:r>
              <a:rPr lang="de-AT" dirty="0" err="1"/>
              <a:t>določeni</a:t>
            </a:r>
            <a:r>
              <a:rPr lang="de-AT" dirty="0"/>
              <a:t> </a:t>
            </a:r>
            <a:r>
              <a:rPr lang="de-AT" dirty="0" err="1"/>
              <a:t>epidemiološki</a:t>
            </a:r>
            <a:r>
              <a:rPr lang="de-AT" dirty="0"/>
              <a:t> </a:t>
            </a:r>
            <a:r>
              <a:rPr lang="de-AT" dirty="0" err="1"/>
              <a:t>razlogi</a:t>
            </a:r>
            <a:r>
              <a:rPr lang="de-AT" dirty="0"/>
              <a:t> in </a:t>
            </a:r>
            <a:r>
              <a:rPr lang="de-AT" dirty="0" err="1"/>
              <a:t>tako</a:t>
            </a:r>
            <a:r>
              <a:rPr lang="de-AT" dirty="0"/>
              <a:t> </a:t>
            </a:r>
            <a:r>
              <a:rPr lang="de-AT" dirty="0" err="1"/>
              <a:t>določa</a:t>
            </a:r>
            <a:r>
              <a:rPr lang="de-AT" dirty="0"/>
              <a:t> </a:t>
            </a:r>
            <a:r>
              <a:rPr lang="de-AT" dirty="0" err="1"/>
              <a:t>program</a:t>
            </a:r>
            <a:r>
              <a:rPr lang="de-AT" dirty="0"/>
              <a:t> </a:t>
            </a:r>
            <a:r>
              <a:rPr lang="de-AT" dirty="0" err="1"/>
              <a:t>iz</a:t>
            </a:r>
            <a:r>
              <a:rPr lang="de-AT" dirty="0"/>
              <a:t> 25. </a:t>
            </a:r>
            <a:r>
              <a:rPr lang="de-AT" dirty="0" err="1"/>
              <a:t>člena</a:t>
            </a:r>
            <a:r>
              <a:rPr lang="de-AT" dirty="0"/>
              <a:t> </a:t>
            </a:r>
            <a:r>
              <a:rPr lang="de-AT" dirty="0" err="1"/>
              <a:t>tega</a:t>
            </a:r>
            <a:r>
              <a:rPr lang="de-AT" dirty="0"/>
              <a:t> </a:t>
            </a:r>
            <a:r>
              <a:rPr lang="de-AT" dirty="0" err="1"/>
              <a:t>zakona</a:t>
            </a:r>
            <a:r>
              <a:rPr lang="de-AT" dirty="0"/>
              <a:t>.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6F003EF-FC4B-9440-8A29-6B0DECCF6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859B73-14FA-7440-BC39-FFCF8677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7EA4-B7E1-4234-84E3-4AEA28FAF0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vale Legende 5">
            <a:extLst>
              <a:ext uri="{FF2B5EF4-FFF2-40B4-BE49-F238E27FC236}">
                <a16:creationId xmlns:a16="http://schemas.microsoft.com/office/drawing/2014/main" id="{870FBFA9-871D-F04C-B029-A52CB431A9E8}"/>
              </a:ext>
            </a:extLst>
          </p:cNvPr>
          <p:cNvSpPr/>
          <p:nvPr/>
        </p:nvSpPr>
        <p:spPr>
          <a:xfrm>
            <a:off x="7020272" y="804257"/>
            <a:ext cx="2016224" cy="843568"/>
          </a:xfrm>
          <a:prstGeom prst="wedgeEllipseCallout">
            <a:avLst>
              <a:gd name="adj1" fmla="val -115655"/>
              <a:gd name="adj2" fmla="val 8667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Otroske</a:t>
            </a:r>
            <a:r>
              <a:rPr lang="de-DE" dirty="0"/>
              <a:t> </a:t>
            </a:r>
            <a:r>
              <a:rPr lang="de-DE" dirty="0" err="1"/>
              <a:t>bolezni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81644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B3D3BA-1E58-7D41-BFFE-63BC49749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105"/>
            <a:ext cx="8229600" cy="571500"/>
          </a:xfrm>
        </p:spPr>
        <p:txBody>
          <a:bodyPr/>
          <a:lstStyle/>
          <a:p>
            <a:r>
              <a:rPr lang="de-DE" sz="3200" dirty="0">
                <a:solidFill>
                  <a:srgbClr val="FF0000"/>
                </a:solidFill>
              </a:rPr>
              <a:t>Zakon o </a:t>
            </a:r>
            <a:r>
              <a:rPr lang="de-DE" sz="3200" dirty="0" err="1">
                <a:solidFill>
                  <a:srgbClr val="FF0000"/>
                </a:solidFill>
              </a:rPr>
              <a:t>nalezljivih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dirty="0" err="1">
                <a:solidFill>
                  <a:srgbClr val="FF0000"/>
                </a:solidFill>
              </a:rPr>
              <a:t>boleznih</a:t>
            </a:r>
            <a:br>
              <a:rPr lang="de-DE" sz="3200" dirty="0">
                <a:solidFill>
                  <a:srgbClr val="FF0000"/>
                </a:solidFill>
              </a:rPr>
            </a:br>
            <a:r>
              <a:rPr lang="de-DE" sz="3200" dirty="0" err="1">
                <a:solidFill>
                  <a:srgbClr val="FF0000"/>
                </a:solidFill>
              </a:rPr>
              <a:t>clen</a:t>
            </a:r>
            <a:r>
              <a:rPr lang="de-DE" sz="3200" dirty="0">
                <a:solidFill>
                  <a:srgbClr val="FF0000"/>
                </a:solidFill>
              </a:rPr>
              <a:t> 25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CAA3C5-F10A-E249-B88C-E6B021BE1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4744"/>
            <a:ext cx="9036496" cy="5328592"/>
          </a:xfrm>
        </p:spPr>
        <p:txBody>
          <a:bodyPr/>
          <a:lstStyle/>
          <a:p>
            <a:r>
              <a:rPr lang="de-AT" u="sng" dirty="0" err="1"/>
              <a:t>Letni</a:t>
            </a:r>
            <a:r>
              <a:rPr lang="de-AT" u="sng" dirty="0"/>
              <a:t> </a:t>
            </a:r>
            <a:r>
              <a:rPr lang="de-AT" u="sng" dirty="0" err="1"/>
              <a:t>program</a:t>
            </a:r>
            <a:r>
              <a:rPr lang="de-AT" u="sng" dirty="0"/>
              <a:t> </a:t>
            </a:r>
            <a:r>
              <a:rPr lang="de-AT" u="sng" dirty="0" err="1"/>
              <a:t>cepljenja</a:t>
            </a:r>
            <a:r>
              <a:rPr lang="de-AT" u="sng" dirty="0"/>
              <a:t> </a:t>
            </a:r>
            <a:r>
              <a:rPr lang="de-AT" dirty="0"/>
              <a:t>in </a:t>
            </a:r>
            <a:r>
              <a:rPr lang="de-AT" dirty="0" err="1"/>
              <a:t>zaščite</a:t>
            </a:r>
            <a:r>
              <a:rPr lang="de-AT" dirty="0"/>
              <a:t> </a:t>
            </a:r>
            <a:r>
              <a:rPr lang="de-AT" dirty="0" err="1"/>
              <a:t>z</a:t>
            </a:r>
            <a:r>
              <a:rPr lang="de-AT" dirty="0"/>
              <a:t> </a:t>
            </a:r>
            <a:r>
              <a:rPr lang="de-AT" dirty="0" err="1"/>
              <a:t>zdravili</a:t>
            </a:r>
            <a:r>
              <a:rPr lang="de-AT" dirty="0"/>
              <a:t> </a:t>
            </a:r>
            <a:r>
              <a:rPr lang="de-AT" dirty="0" err="1"/>
              <a:t>ter</a:t>
            </a:r>
            <a:r>
              <a:rPr lang="de-AT" dirty="0"/>
              <a:t> </a:t>
            </a:r>
            <a:r>
              <a:rPr lang="de-AT" dirty="0" err="1"/>
              <a:t>pogoje</a:t>
            </a:r>
            <a:r>
              <a:rPr lang="de-AT" dirty="0"/>
              <a:t> in </a:t>
            </a:r>
            <a:r>
              <a:rPr lang="de-AT" dirty="0" err="1"/>
              <a:t>način</a:t>
            </a:r>
            <a:r>
              <a:rPr lang="de-AT" dirty="0"/>
              <a:t> </a:t>
            </a:r>
            <a:r>
              <a:rPr lang="de-AT" dirty="0" err="1"/>
              <a:t>izvedbe</a:t>
            </a:r>
            <a:r>
              <a:rPr lang="de-AT" dirty="0"/>
              <a:t> </a:t>
            </a:r>
            <a:r>
              <a:rPr lang="de-AT" dirty="0" err="1"/>
              <a:t>letnega</a:t>
            </a:r>
            <a:r>
              <a:rPr lang="de-AT" dirty="0"/>
              <a:t> </a:t>
            </a:r>
            <a:r>
              <a:rPr lang="de-AT" dirty="0" err="1"/>
              <a:t>programa</a:t>
            </a:r>
            <a:r>
              <a:rPr lang="de-AT" dirty="0"/>
              <a:t> </a:t>
            </a:r>
            <a:r>
              <a:rPr lang="de-AT" dirty="0" err="1"/>
              <a:t>določi</a:t>
            </a:r>
            <a:r>
              <a:rPr lang="de-AT" dirty="0"/>
              <a:t> </a:t>
            </a:r>
            <a:r>
              <a:rPr lang="de-AT" dirty="0" err="1"/>
              <a:t>minister</a:t>
            </a:r>
            <a:r>
              <a:rPr lang="de-AT" dirty="0"/>
              <a:t>, </a:t>
            </a:r>
            <a:r>
              <a:rPr lang="de-AT" dirty="0" err="1"/>
              <a:t>pristojen</a:t>
            </a:r>
            <a:r>
              <a:rPr lang="de-AT" dirty="0"/>
              <a:t> </a:t>
            </a:r>
            <a:r>
              <a:rPr lang="de-AT" dirty="0" err="1"/>
              <a:t>za</a:t>
            </a:r>
            <a:r>
              <a:rPr lang="de-AT" dirty="0"/>
              <a:t> </a:t>
            </a:r>
            <a:r>
              <a:rPr lang="de-AT" dirty="0" err="1"/>
              <a:t>zdravje</a:t>
            </a:r>
            <a:r>
              <a:rPr lang="de-AT" dirty="0"/>
              <a:t>, na </a:t>
            </a:r>
            <a:r>
              <a:rPr lang="de-AT" dirty="0" err="1"/>
              <a:t>predlog</a:t>
            </a:r>
            <a:r>
              <a:rPr lang="de-AT" dirty="0"/>
              <a:t> </a:t>
            </a:r>
            <a:r>
              <a:rPr lang="de-AT" dirty="0" err="1"/>
              <a:t>Inštitut</a:t>
            </a:r>
            <a:r>
              <a:rPr lang="de-AT" dirty="0"/>
              <a:t> </a:t>
            </a:r>
            <a:r>
              <a:rPr lang="de-AT" dirty="0" err="1"/>
              <a:t>za</a:t>
            </a:r>
            <a:r>
              <a:rPr lang="de-AT" dirty="0"/>
              <a:t> </a:t>
            </a:r>
            <a:r>
              <a:rPr lang="de-AT" dirty="0" err="1"/>
              <a:t>varovanje</a:t>
            </a:r>
            <a:r>
              <a:rPr lang="de-AT" dirty="0"/>
              <a:t> </a:t>
            </a:r>
            <a:r>
              <a:rPr lang="de-AT" dirty="0" err="1"/>
              <a:t>zdravja</a:t>
            </a:r>
            <a:r>
              <a:rPr lang="de-AT" dirty="0"/>
              <a:t> </a:t>
            </a:r>
            <a:r>
              <a:rPr lang="de-AT" dirty="0" err="1"/>
              <a:t>Republike</a:t>
            </a:r>
            <a:r>
              <a:rPr lang="de-AT" dirty="0"/>
              <a:t> </a:t>
            </a:r>
            <a:r>
              <a:rPr lang="de-AT" dirty="0" err="1"/>
              <a:t>Slovenije</a:t>
            </a:r>
            <a:r>
              <a:rPr lang="de-AT" dirty="0"/>
              <a:t>. </a:t>
            </a:r>
            <a:r>
              <a:rPr lang="de-AT" dirty="0" err="1"/>
              <a:t>Letni</a:t>
            </a:r>
            <a:r>
              <a:rPr lang="de-AT" dirty="0"/>
              <a:t> </a:t>
            </a:r>
            <a:r>
              <a:rPr lang="de-AT" dirty="0" err="1"/>
              <a:t>program</a:t>
            </a:r>
            <a:r>
              <a:rPr lang="de-AT" dirty="0"/>
              <a:t> </a:t>
            </a:r>
            <a:r>
              <a:rPr lang="de-AT" dirty="0" err="1"/>
              <a:t>določi</a:t>
            </a:r>
            <a:r>
              <a:rPr lang="de-AT" dirty="0"/>
              <a:t> </a:t>
            </a:r>
            <a:r>
              <a:rPr lang="de-AT" dirty="0" err="1"/>
              <a:t>tudi</a:t>
            </a:r>
            <a:r>
              <a:rPr lang="de-AT" dirty="0"/>
              <a:t> </a:t>
            </a:r>
            <a:r>
              <a:rPr lang="de-AT" dirty="0" err="1"/>
              <a:t>izvajalce</a:t>
            </a:r>
            <a:r>
              <a:rPr lang="de-AT" dirty="0"/>
              <a:t> </a:t>
            </a:r>
            <a:r>
              <a:rPr lang="de-AT" dirty="0" err="1"/>
              <a:t>ter</a:t>
            </a:r>
            <a:r>
              <a:rPr lang="de-AT" dirty="0"/>
              <a:t> </a:t>
            </a:r>
            <a:r>
              <a:rPr lang="de-AT" dirty="0" err="1"/>
              <a:t>način</a:t>
            </a:r>
            <a:r>
              <a:rPr lang="de-AT" dirty="0"/>
              <a:t> </a:t>
            </a:r>
            <a:r>
              <a:rPr lang="de-AT" dirty="0" err="1"/>
              <a:t>nabave</a:t>
            </a:r>
            <a:r>
              <a:rPr lang="de-AT" dirty="0"/>
              <a:t> in </a:t>
            </a:r>
            <a:r>
              <a:rPr lang="de-AT" dirty="0" err="1"/>
              <a:t>razdeljevanja</a:t>
            </a:r>
            <a:r>
              <a:rPr lang="de-AT" dirty="0"/>
              <a:t> </a:t>
            </a:r>
            <a:r>
              <a:rPr lang="de-AT" dirty="0" err="1"/>
              <a:t>cepiv</a:t>
            </a:r>
            <a:r>
              <a:rPr lang="de-AT" dirty="0"/>
              <a:t> </a:t>
            </a:r>
            <a:r>
              <a:rPr lang="de-AT" dirty="0" err="1"/>
              <a:t>ter</a:t>
            </a:r>
            <a:r>
              <a:rPr lang="de-AT" dirty="0"/>
              <a:t> </a:t>
            </a:r>
            <a:r>
              <a:rPr lang="de-AT" dirty="0" err="1"/>
              <a:t>specifičnih</a:t>
            </a:r>
            <a:r>
              <a:rPr lang="de-AT" dirty="0"/>
              <a:t> </a:t>
            </a:r>
            <a:r>
              <a:rPr lang="de-AT" dirty="0" err="1"/>
              <a:t>imunoglobulinov</a:t>
            </a:r>
            <a:r>
              <a:rPr lang="de-AT" dirty="0"/>
              <a:t>.</a:t>
            </a:r>
          </a:p>
          <a:p>
            <a:r>
              <a:rPr lang="de-AT" dirty="0"/>
              <a:t>V </a:t>
            </a:r>
            <a:r>
              <a:rPr lang="de-AT" dirty="0" err="1"/>
              <a:t>postopku</a:t>
            </a:r>
            <a:r>
              <a:rPr lang="de-AT" dirty="0"/>
              <a:t> </a:t>
            </a:r>
            <a:r>
              <a:rPr lang="de-AT" dirty="0" err="1"/>
              <a:t>priprave</a:t>
            </a:r>
            <a:r>
              <a:rPr lang="de-AT" dirty="0"/>
              <a:t> </a:t>
            </a:r>
            <a:r>
              <a:rPr lang="de-AT" dirty="0" err="1"/>
              <a:t>programa</a:t>
            </a:r>
            <a:r>
              <a:rPr lang="de-AT" dirty="0"/>
              <a:t> </a:t>
            </a:r>
            <a:r>
              <a:rPr lang="de-AT" dirty="0" err="1"/>
              <a:t>iz</a:t>
            </a:r>
            <a:r>
              <a:rPr lang="de-AT" dirty="0"/>
              <a:t> </a:t>
            </a:r>
            <a:r>
              <a:rPr lang="de-AT" dirty="0" err="1"/>
              <a:t>prejšnjega</a:t>
            </a:r>
            <a:r>
              <a:rPr lang="de-AT" dirty="0"/>
              <a:t> </a:t>
            </a:r>
            <a:r>
              <a:rPr lang="de-AT" dirty="0" err="1"/>
              <a:t>odstavka</a:t>
            </a:r>
            <a:r>
              <a:rPr lang="de-AT" dirty="0"/>
              <a:t> je </a:t>
            </a:r>
            <a:r>
              <a:rPr lang="de-AT" dirty="0" err="1"/>
              <a:t>potrebno</a:t>
            </a:r>
            <a:r>
              <a:rPr lang="de-AT" dirty="0"/>
              <a:t> </a:t>
            </a:r>
            <a:r>
              <a:rPr lang="de-AT" dirty="0" err="1"/>
              <a:t>pridobiti</a:t>
            </a:r>
            <a:r>
              <a:rPr lang="de-AT" dirty="0"/>
              <a:t> </a:t>
            </a:r>
            <a:r>
              <a:rPr lang="de-AT" dirty="0" err="1"/>
              <a:t>mnenje</a:t>
            </a:r>
            <a:r>
              <a:rPr lang="de-AT" dirty="0"/>
              <a:t> </a:t>
            </a:r>
            <a:r>
              <a:rPr lang="de-AT" dirty="0" err="1"/>
              <a:t>Zavoda</a:t>
            </a:r>
            <a:r>
              <a:rPr lang="de-AT" dirty="0"/>
              <a:t> </a:t>
            </a:r>
            <a:r>
              <a:rPr lang="de-AT" dirty="0" err="1"/>
              <a:t>za</a:t>
            </a:r>
            <a:r>
              <a:rPr lang="de-AT" dirty="0"/>
              <a:t> </a:t>
            </a:r>
            <a:r>
              <a:rPr lang="de-AT" dirty="0" err="1"/>
              <a:t>zdravstveno</a:t>
            </a:r>
            <a:r>
              <a:rPr lang="de-AT" dirty="0"/>
              <a:t> </a:t>
            </a:r>
            <a:r>
              <a:rPr lang="de-AT" dirty="0" err="1"/>
              <a:t>zavarovanje</a:t>
            </a:r>
            <a:r>
              <a:rPr lang="de-AT" dirty="0"/>
              <a:t> </a:t>
            </a:r>
            <a:r>
              <a:rPr lang="de-AT" dirty="0" err="1"/>
              <a:t>Slovenije</a:t>
            </a:r>
            <a:r>
              <a:rPr lang="de-AT" dirty="0"/>
              <a:t> </a:t>
            </a:r>
            <a:r>
              <a:rPr lang="de-AT" dirty="0" err="1"/>
              <a:t>glede</a:t>
            </a:r>
            <a:r>
              <a:rPr lang="de-AT" dirty="0"/>
              <a:t> </a:t>
            </a:r>
            <a:r>
              <a:rPr lang="de-AT" dirty="0" err="1"/>
              <a:t>njegovih</a:t>
            </a:r>
            <a:r>
              <a:rPr lang="de-AT" dirty="0"/>
              <a:t> </a:t>
            </a:r>
            <a:r>
              <a:rPr lang="de-AT" dirty="0" err="1"/>
              <a:t>finančnih</a:t>
            </a:r>
            <a:r>
              <a:rPr lang="de-AT" dirty="0"/>
              <a:t> </a:t>
            </a:r>
            <a:r>
              <a:rPr lang="de-AT" dirty="0" err="1"/>
              <a:t>posledic</a:t>
            </a:r>
            <a:r>
              <a:rPr lang="de-AT" dirty="0"/>
              <a:t>.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6B19537-F3B6-5346-A2B3-972C5A627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23D97BB-C566-1F49-B965-B1FD89391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7EA4-B7E1-4234-84E3-4AEA28FAF0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692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Titel 1">
            <a:extLst>
              <a:ext uri="{FF2B5EF4-FFF2-40B4-BE49-F238E27FC236}">
                <a16:creationId xmlns:a16="http://schemas.microsoft.com/office/drawing/2014/main" id="{74796F69-32B0-5D4D-B0FE-33D3A23690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331788"/>
            <a:ext cx="7886700" cy="1325562"/>
          </a:xfrm>
        </p:spPr>
        <p:txBody>
          <a:bodyPr/>
          <a:lstStyle/>
          <a:p>
            <a:pPr algn="ctr"/>
            <a:r>
              <a:rPr lang="de-DE" altLang="de-DE" b="1" dirty="0">
                <a:solidFill>
                  <a:srgbClr val="FF0000"/>
                </a:solidFill>
              </a:rPr>
              <a:t>IV. </a:t>
            </a:r>
            <a:r>
              <a:rPr lang="de-DE" altLang="de-DE" b="1" dirty="0" err="1">
                <a:solidFill>
                  <a:srgbClr val="FF0000"/>
                </a:solidFill>
              </a:rPr>
              <a:t>Sklepno</a:t>
            </a:r>
            <a:br>
              <a:rPr lang="de-DE" altLang="de-DE" b="1" dirty="0">
                <a:solidFill>
                  <a:srgbClr val="FF0000"/>
                </a:solidFill>
              </a:rPr>
            </a:br>
            <a:r>
              <a:rPr lang="de-DE" altLang="de-DE" sz="3600" b="1" dirty="0">
                <a:solidFill>
                  <a:srgbClr val="FF0000"/>
                </a:solidFill>
              </a:rPr>
              <a:t>Korona in EU: </a:t>
            </a:r>
            <a:r>
              <a:rPr lang="de-DE" altLang="de-DE" sz="3600" b="1" dirty="0" err="1">
                <a:solidFill>
                  <a:srgbClr val="FF0000"/>
                </a:solidFill>
              </a:rPr>
              <a:t>problem</a:t>
            </a:r>
            <a:r>
              <a:rPr lang="de-DE" altLang="de-DE" sz="3600" b="1" dirty="0">
                <a:solidFill>
                  <a:srgbClr val="FF0000"/>
                </a:solidFill>
              </a:rPr>
              <a:t> </a:t>
            </a:r>
            <a:r>
              <a:rPr lang="de-DE" altLang="de-DE" sz="3600" b="1" dirty="0" err="1">
                <a:solidFill>
                  <a:srgbClr val="FF0000"/>
                </a:solidFill>
              </a:rPr>
              <a:t>pristojnosti</a:t>
            </a:r>
            <a:endParaRPr lang="de-DE" altLang="de-DE" sz="3600" b="1" dirty="0">
              <a:solidFill>
                <a:srgbClr val="FF0000"/>
              </a:solidFill>
            </a:endParaRPr>
          </a:p>
        </p:txBody>
      </p:sp>
      <p:pic>
        <p:nvPicPr>
          <p:cNvPr id="268290" name="Inhaltsplatzhalter 6">
            <a:extLst>
              <a:ext uri="{FF2B5EF4-FFF2-40B4-BE49-F238E27FC236}">
                <a16:creationId xmlns:a16="http://schemas.microsoft.com/office/drawing/2014/main" id="{2D2963EC-C13A-4D41-9E24-44EFF7ECAE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825625"/>
            <a:ext cx="8191500" cy="4351338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2AECAB-B860-AB4D-8546-AA2171F7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de-DE"/>
              <a:t>Prof.dr. V. Trstenjak: Avtorsko zaščiteno. Citiranje in razmnoževanje dovoljeno le s soglasjem avtorice.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836E7E-F349-0145-A8AE-62ADC77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213BC-BC10-6C4C-926F-F5605017E797}" type="slidenum">
              <a:rPr lang="en-GB" altLang="de-DE" smtClean="0"/>
              <a:pPr>
                <a:defRPr/>
              </a:pPr>
              <a:t>55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9028501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16633"/>
            <a:ext cx="8373616" cy="648072"/>
          </a:xfrm>
        </p:spPr>
        <p:txBody>
          <a:bodyPr/>
          <a:lstStyle/>
          <a:p>
            <a:r>
              <a:rPr lang="de-AT" dirty="0">
                <a:solidFill>
                  <a:srgbClr val="C00000"/>
                </a:solidFill>
              </a:rPr>
              <a:t>IV. </a:t>
            </a:r>
            <a:r>
              <a:rPr lang="de-AT" dirty="0" err="1">
                <a:solidFill>
                  <a:srgbClr val="C00000"/>
                </a:solidFill>
              </a:rPr>
              <a:t>Sklepno</a:t>
            </a:r>
            <a:r>
              <a:rPr lang="de-AT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688632"/>
          </a:xfrm>
        </p:spPr>
        <p:txBody>
          <a:bodyPr/>
          <a:lstStyle/>
          <a:p>
            <a:r>
              <a:rPr lang="de-DE" sz="2400" b="1" dirty="0" err="1">
                <a:solidFill>
                  <a:srgbClr val="C00000"/>
                </a:solidFill>
              </a:rPr>
              <a:t>Pomen</a:t>
            </a:r>
            <a:r>
              <a:rPr lang="de-DE" sz="2400" b="1" dirty="0">
                <a:solidFill>
                  <a:srgbClr val="C00000"/>
                </a:solidFill>
              </a:rPr>
              <a:t> </a:t>
            </a:r>
            <a:r>
              <a:rPr lang="de-DE" sz="2400" b="1" dirty="0" err="1">
                <a:solidFill>
                  <a:srgbClr val="C00000"/>
                </a:solidFill>
              </a:rPr>
              <a:t>človekovih</a:t>
            </a:r>
            <a:r>
              <a:rPr lang="de-DE" sz="2400" b="1" dirty="0">
                <a:solidFill>
                  <a:srgbClr val="C00000"/>
                </a:solidFill>
              </a:rPr>
              <a:t>  </a:t>
            </a:r>
            <a:r>
              <a:rPr lang="de-DE" sz="2400" b="1" dirty="0" err="1">
                <a:solidFill>
                  <a:srgbClr val="C00000"/>
                </a:solidFill>
              </a:rPr>
              <a:t>pravic</a:t>
            </a:r>
            <a:r>
              <a:rPr lang="de-DE" sz="2400" b="1" dirty="0">
                <a:solidFill>
                  <a:srgbClr val="C00000"/>
                </a:solidFill>
              </a:rPr>
              <a:t> v </a:t>
            </a:r>
            <a:r>
              <a:rPr lang="de-DE" sz="2400" b="1" dirty="0" err="1">
                <a:solidFill>
                  <a:srgbClr val="C00000"/>
                </a:solidFill>
              </a:rPr>
              <a:t>korona</a:t>
            </a:r>
            <a:r>
              <a:rPr lang="de-DE" sz="2400" b="1" dirty="0">
                <a:solidFill>
                  <a:srgbClr val="C00000"/>
                </a:solidFill>
              </a:rPr>
              <a:t> </a:t>
            </a:r>
            <a:r>
              <a:rPr lang="de-DE" sz="2400" b="1" dirty="0" err="1">
                <a:solidFill>
                  <a:srgbClr val="C00000"/>
                </a:solidFill>
              </a:rPr>
              <a:t>krizi</a:t>
            </a:r>
            <a:endParaRPr lang="de-DE" sz="2400" b="1" dirty="0">
              <a:solidFill>
                <a:srgbClr val="C00000"/>
              </a:solidFill>
            </a:endParaRPr>
          </a:p>
          <a:p>
            <a:endParaRPr lang="de-DE" sz="2400" b="1" dirty="0">
              <a:solidFill>
                <a:srgbClr val="C00000"/>
              </a:solidFill>
            </a:endParaRPr>
          </a:p>
          <a:p>
            <a:r>
              <a:rPr lang="de-DE" sz="2400" b="1" dirty="0" err="1">
                <a:solidFill>
                  <a:srgbClr val="C00000"/>
                </a:solidFill>
              </a:rPr>
              <a:t>Moznost</a:t>
            </a:r>
            <a:r>
              <a:rPr lang="de-DE" sz="2400" b="1" dirty="0">
                <a:solidFill>
                  <a:srgbClr val="C00000"/>
                </a:solidFill>
              </a:rPr>
              <a:t> </a:t>
            </a:r>
            <a:r>
              <a:rPr lang="de-DE" sz="2400" b="1" dirty="0" err="1">
                <a:solidFill>
                  <a:srgbClr val="C00000"/>
                </a:solidFill>
              </a:rPr>
              <a:t>prenosa</a:t>
            </a:r>
            <a:r>
              <a:rPr lang="de-DE" sz="2400" b="1" dirty="0">
                <a:solidFill>
                  <a:srgbClr val="C00000"/>
                </a:solidFill>
              </a:rPr>
              <a:t> </a:t>
            </a:r>
            <a:r>
              <a:rPr lang="de-DE" sz="2400" b="1" dirty="0" err="1">
                <a:solidFill>
                  <a:srgbClr val="C00000"/>
                </a:solidFill>
              </a:rPr>
              <a:t>sodbe</a:t>
            </a:r>
            <a:r>
              <a:rPr lang="de-DE" sz="2400" b="1" dirty="0">
                <a:solidFill>
                  <a:srgbClr val="C00000"/>
                </a:solidFill>
              </a:rPr>
              <a:t> ESČP na </a:t>
            </a:r>
            <a:r>
              <a:rPr lang="de-DE" sz="2400" b="1" dirty="0" err="1">
                <a:solidFill>
                  <a:srgbClr val="C00000"/>
                </a:solidFill>
              </a:rPr>
              <a:t>korona</a:t>
            </a:r>
            <a:r>
              <a:rPr lang="de-DE" sz="2400" b="1" dirty="0">
                <a:solidFill>
                  <a:srgbClr val="C00000"/>
                </a:solidFill>
              </a:rPr>
              <a:t> </a:t>
            </a:r>
            <a:r>
              <a:rPr lang="de-DE" sz="2400" b="1" dirty="0" err="1">
                <a:solidFill>
                  <a:srgbClr val="C00000"/>
                </a:solidFill>
              </a:rPr>
              <a:t>cepljenje</a:t>
            </a:r>
            <a:r>
              <a:rPr lang="de-DE" sz="2400" b="1" dirty="0">
                <a:solidFill>
                  <a:srgbClr val="C00000"/>
                </a:solidFill>
              </a:rPr>
              <a:t>?</a:t>
            </a:r>
          </a:p>
          <a:p>
            <a:pPr>
              <a:buFontTx/>
              <a:buChar char="-"/>
            </a:pPr>
            <a:r>
              <a:rPr lang="de-DE" sz="2400" dirty="0"/>
              <a:t>Starost</a:t>
            </a:r>
          </a:p>
          <a:p>
            <a:pPr>
              <a:buFontTx/>
              <a:buChar char="-"/>
            </a:pPr>
            <a:r>
              <a:rPr lang="de-DE" sz="2400" dirty="0" err="1"/>
              <a:t>Denarne</a:t>
            </a:r>
            <a:r>
              <a:rPr lang="de-DE" sz="2400" dirty="0"/>
              <a:t> </a:t>
            </a:r>
            <a:r>
              <a:rPr lang="de-DE" sz="2400" dirty="0" err="1"/>
              <a:t>kazni</a:t>
            </a:r>
            <a:r>
              <a:rPr lang="de-DE" sz="2400" dirty="0"/>
              <a:t>, </a:t>
            </a:r>
            <a:r>
              <a:rPr lang="de-DE" sz="2400" dirty="0" err="1"/>
              <a:t>Visina</a:t>
            </a:r>
            <a:r>
              <a:rPr lang="de-DE" sz="2400" dirty="0"/>
              <a:t>?</a:t>
            </a:r>
          </a:p>
          <a:p>
            <a:pPr>
              <a:buFontTx/>
              <a:buChar char="-"/>
            </a:pPr>
            <a:r>
              <a:rPr lang="de-DE" sz="2400" dirty="0" err="1"/>
              <a:t>drugo</a:t>
            </a:r>
            <a:endParaRPr lang="de-DE" sz="2400" dirty="0"/>
          </a:p>
          <a:p>
            <a:endParaRPr lang="de-DE" sz="2400" dirty="0"/>
          </a:p>
          <a:p>
            <a:r>
              <a:rPr lang="de-DE" sz="2400" b="1" dirty="0" err="1">
                <a:solidFill>
                  <a:srgbClr val="C00000"/>
                </a:solidFill>
              </a:rPr>
              <a:t>Pomembno</a:t>
            </a:r>
            <a:r>
              <a:rPr lang="de-DE" sz="2400" b="1" dirty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r>
              <a:rPr lang="de-DE" sz="2400" dirty="0"/>
              <a:t>- </a:t>
            </a:r>
            <a:r>
              <a:rPr lang="de-DE" sz="2400" dirty="0" err="1"/>
              <a:t>Zakonska</a:t>
            </a:r>
            <a:r>
              <a:rPr lang="de-DE" sz="2400" dirty="0"/>
              <a:t> </a:t>
            </a:r>
            <a:r>
              <a:rPr lang="de-DE" sz="2400" dirty="0" err="1"/>
              <a:t>podlaga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- </a:t>
            </a:r>
            <a:r>
              <a:rPr lang="de-DE" sz="2400" dirty="0" err="1"/>
              <a:t>Sorazmernost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- </a:t>
            </a:r>
            <a:r>
              <a:rPr lang="de-DE" sz="2400" dirty="0" err="1"/>
              <a:t>Solidarnost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- </a:t>
            </a:r>
            <a:r>
              <a:rPr lang="de-DE" sz="2400" dirty="0" err="1"/>
              <a:t>Vecina</a:t>
            </a:r>
            <a:r>
              <a:rPr lang="de-DE" sz="2400" dirty="0"/>
              <a:t> </a:t>
            </a:r>
            <a:r>
              <a:rPr lang="de-DE" sz="2400" dirty="0" err="1"/>
              <a:t>cepljenih</a:t>
            </a:r>
            <a:r>
              <a:rPr lang="de-DE" sz="2400" dirty="0"/>
              <a:t> (</a:t>
            </a:r>
            <a:r>
              <a:rPr lang="de-DE" sz="2400" dirty="0" err="1"/>
              <a:t>kaksen</a:t>
            </a:r>
            <a:r>
              <a:rPr lang="de-DE" sz="2400" dirty="0"/>
              <a:t> </a:t>
            </a:r>
            <a:r>
              <a:rPr lang="de-DE" sz="2400" dirty="0" err="1"/>
              <a:t>vpliv</a:t>
            </a:r>
            <a:r>
              <a:rPr lang="de-DE" sz="2400" dirty="0"/>
              <a:t> </a:t>
            </a:r>
            <a:r>
              <a:rPr lang="de-DE" sz="2400" dirty="0" err="1"/>
              <a:t>ima</a:t>
            </a:r>
            <a:r>
              <a:rPr lang="de-DE" sz="2400" dirty="0"/>
              <a:t> </a:t>
            </a:r>
            <a:r>
              <a:rPr lang="de-DE" sz="2400" dirty="0" err="1"/>
              <a:t>manjsina</a:t>
            </a:r>
            <a:r>
              <a:rPr lang="de-DE" sz="2400" dirty="0"/>
              <a:t>?)</a:t>
            </a:r>
          </a:p>
          <a:p>
            <a:endParaRPr lang="de-DE" sz="2400" dirty="0"/>
          </a:p>
          <a:p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r>
              <a:rPr lang="de-DE" sz="2400" dirty="0" err="1"/>
              <a:t>drugo</a:t>
            </a: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D5AFF-49DD-447A-AE94-0E74D1D9009D}" type="slidenum">
              <a:rPr lang="en-GB" smtClean="0"/>
              <a:pPr>
                <a:defRPr/>
              </a:pPr>
              <a:t>56</a:t>
            </a:fld>
            <a:endParaRPr lang="en-GB"/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11"/>
          </p:nvPr>
        </p:nvSpPr>
        <p:spPr bwMode="auto">
          <a:xfrm>
            <a:off x="539750" y="6381750"/>
            <a:ext cx="811053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200" b="0">
                <a:solidFill>
                  <a:srgbClr val="898989"/>
                </a:solidFill>
              </a:rPr>
              <a:t>Prof. Trstenjak, Copyright! Reproduction and citation forbidden without the consent of the author.</a:t>
            </a:r>
            <a:endParaRPr lang="en-GB" altLang="de-DE" sz="1200" b="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832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90A9A1-1964-6E40-BCB2-13A25FE42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Sklepno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EE798E-9FA0-E644-990B-C7CC96082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17638"/>
            <a:ext cx="8856984" cy="4708525"/>
          </a:xfrm>
        </p:spPr>
        <p:txBody>
          <a:bodyPr/>
          <a:lstStyle/>
          <a:p>
            <a:r>
              <a:rPr lang="de-DE" sz="2800" dirty="0" err="1"/>
              <a:t>Temeljne</a:t>
            </a:r>
            <a:r>
              <a:rPr lang="de-DE" sz="2800" dirty="0"/>
              <a:t>/</a:t>
            </a:r>
            <a:r>
              <a:rPr lang="de-DE" sz="2800" dirty="0" err="1"/>
              <a:t>človekove</a:t>
            </a:r>
            <a:r>
              <a:rPr lang="de-DE" sz="2800" dirty="0"/>
              <a:t> pravice (</a:t>
            </a:r>
            <a:r>
              <a:rPr lang="de-DE" sz="2800" dirty="0" err="1"/>
              <a:t>praviloma</a:t>
            </a:r>
            <a:r>
              <a:rPr lang="de-DE" sz="2800" dirty="0"/>
              <a:t>) </a:t>
            </a:r>
            <a:r>
              <a:rPr lang="de-DE" sz="2800" dirty="0" err="1"/>
              <a:t>niso</a:t>
            </a:r>
            <a:r>
              <a:rPr lang="de-DE" sz="2800" dirty="0"/>
              <a:t> </a:t>
            </a:r>
            <a:r>
              <a:rPr lang="de-DE" sz="2800" dirty="0" err="1"/>
              <a:t>absolutne</a:t>
            </a:r>
            <a:endParaRPr lang="de-DE" sz="2800" dirty="0"/>
          </a:p>
          <a:p>
            <a:endParaRPr lang="de-DE" sz="2800" dirty="0"/>
          </a:p>
          <a:p>
            <a:r>
              <a:rPr lang="de-DE" sz="2800" dirty="0" err="1"/>
              <a:t>Odgovornost</a:t>
            </a:r>
            <a:r>
              <a:rPr lang="de-DE" sz="2800" dirty="0"/>
              <a:t> do </a:t>
            </a:r>
            <a:r>
              <a:rPr lang="de-DE" sz="2800" dirty="0" err="1"/>
              <a:t>soljudi</a:t>
            </a:r>
            <a:r>
              <a:rPr lang="de-DE" sz="2800" dirty="0"/>
              <a:t>, </a:t>
            </a:r>
            <a:r>
              <a:rPr lang="de-DE" sz="2800" dirty="0" err="1"/>
              <a:t>družbe</a:t>
            </a:r>
            <a:endParaRPr lang="de-DE" sz="2800" dirty="0"/>
          </a:p>
          <a:p>
            <a:endParaRPr lang="de-DE" sz="2800" dirty="0"/>
          </a:p>
          <a:p>
            <a:r>
              <a:rPr lang="de-DE" sz="2800" dirty="0" err="1"/>
              <a:t>Spoštovanje</a:t>
            </a:r>
            <a:r>
              <a:rPr lang="de-DE" sz="2800" dirty="0"/>
              <a:t> </a:t>
            </a:r>
            <a:r>
              <a:rPr lang="de-DE" sz="2800" dirty="0" err="1"/>
              <a:t>ukrepov</a:t>
            </a:r>
            <a:r>
              <a:rPr lang="de-DE" sz="2800" dirty="0"/>
              <a:t> </a:t>
            </a:r>
            <a:r>
              <a:rPr lang="de-DE" sz="2800" dirty="0" err="1"/>
              <a:t>kot</a:t>
            </a:r>
            <a:r>
              <a:rPr lang="de-DE" sz="2800" dirty="0"/>
              <a:t> </a:t>
            </a:r>
            <a:r>
              <a:rPr lang="de-DE" sz="2800" dirty="0" err="1"/>
              <a:t>moralna</a:t>
            </a:r>
            <a:r>
              <a:rPr lang="de-DE" sz="2800" dirty="0"/>
              <a:t> </a:t>
            </a:r>
            <a:r>
              <a:rPr lang="de-DE" sz="2800" dirty="0" err="1"/>
              <a:t>zaveza</a:t>
            </a:r>
            <a:r>
              <a:rPr lang="de-DE" sz="2800" dirty="0"/>
              <a:t> in </a:t>
            </a:r>
            <a:r>
              <a:rPr lang="de-DE" sz="2800" dirty="0" err="1"/>
              <a:t>odgovornost</a:t>
            </a:r>
            <a:r>
              <a:rPr lang="de-DE" sz="2800" dirty="0"/>
              <a:t>?</a:t>
            </a:r>
          </a:p>
          <a:p>
            <a:endParaRPr lang="de-DE" sz="2800" dirty="0"/>
          </a:p>
          <a:p>
            <a:r>
              <a:rPr lang="de-DE" sz="2800" dirty="0" err="1"/>
              <a:t>Spoštovanje</a:t>
            </a:r>
            <a:r>
              <a:rPr lang="de-DE" sz="2800" dirty="0"/>
              <a:t> </a:t>
            </a:r>
            <a:r>
              <a:rPr lang="de-DE" sz="2800" dirty="0" err="1"/>
              <a:t>ukrepov</a:t>
            </a:r>
            <a:r>
              <a:rPr lang="de-DE" sz="2800" dirty="0"/>
              <a:t> </a:t>
            </a:r>
            <a:r>
              <a:rPr lang="de-DE" sz="2800" dirty="0" err="1"/>
              <a:t>različno</a:t>
            </a:r>
            <a:r>
              <a:rPr lang="de-DE" sz="2800" dirty="0"/>
              <a:t> v </a:t>
            </a:r>
            <a:r>
              <a:rPr lang="de-DE" sz="2800" dirty="0" err="1"/>
              <a:t>posameznih</a:t>
            </a:r>
            <a:r>
              <a:rPr lang="de-DE" sz="2800" dirty="0"/>
              <a:t> </a:t>
            </a:r>
            <a:r>
              <a:rPr lang="de-DE" sz="2800" dirty="0" err="1"/>
              <a:t>državah</a:t>
            </a:r>
            <a:r>
              <a:rPr lang="de-DE" sz="2800" dirty="0"/>
              <a:t>: </a:t>
            </a:r>
          </a:p>
          <a:p>
            <a:pPr>
              <a:buFontTx/>
              <a:buChar char="-"/>
            </a:pPr>
            <a:r>
              <a:rPr lang="de-DE" sz="2800" dirty="0" err="1"/>
              <a:t>Razlike</a:t>
            </a:r>
            <a:r>
              <a:rPr lang="de-DE" sz="2800" dirty="0"/>
              <a:t> </a:t>
            </a:r>
            <a:r>
              <a:rPr lang="de-DE" sz="2800" dirty="0" err="1"/>
              <a:t>Švedska</a:t>
            </a:r>
            <a:r>
              <a:rPr lang="de-DE" sz="2800" dirty="0"/>
              <a:t>, </a:t>
            </a:r>
            <a:r>
              <a:rPr lang="de-DE" sz="2800" dirty="0" err="1"/>
              <a:t>Avstrija</a:t>
            </a:r>
            <a:r>
              <a:rPr lang="de-DE" sz="2800" dirty="0"/>
              <a:t>, </a:t>
            </a:r>
            <a:r>
              <a:rPr lang="de-DE" sz="2800" dirty="0" err="1"/>
              <a:t>Slovenija</a:t>
            </a:r>
            <a:endParaRPr lang="de-DE" sz="2800" dirty="0"/>
          </a:p>
          <a:p>
            <a:pPr marL="0" indent="0">
              <a:buNone/>
            </a:pPr>
            <a:endParaRPr lang="de-DE" sz="2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A087872-17AB-AE45-AEED-BE3BD198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777686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Prof. Trstenjak, Copyright! Reproduction and citation forbidden without the consent of the author.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8819AAD-A395-4F4E-9EDA-F0B96583C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D5AFF-49DD-447A-AE94-0E74D1D9009D}" type="slidenum">
              <a:rPr lang="en-GB" smtClean="0"/>
              <a:pPr>
                <a:defRPr/>
              </a:pPr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071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E6E15-CBC2-D543-9FB7-27ED4DD5F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de-DE" sz="2800" dirty="0" err="1"/>
              <a:t>IV.Sklepno</a:t>
            </a:r>
            <a:br>
              <a:rPr lang="de-DE" sz="2800" dirty="0"/>
            </a:br>
            <a:r>
              <a:rPr lang="de-DE" sz="2800" dirty="0"/>
              <a:t>Korona in </a:t>
            </a:r>
            <a:r>
              <a:rPr lang="de-DE" sz="2800" dirty="0" err="1"/>
              <a:t>temeljne</a:t>
            </a:r>
            <a:r>
              <a:rPr lang="de-DE" sz="2800" dirty="0"/>
              <a:t>/</a:t>
            </a:r>
            <a:r>
              <a:rPr lang="de-DE" sz="2800" dirty="0" err="1"/>
              <a:t>človekove</a:t>
            </a:r>
            <a:r>
              <a:rPr lang="de-DE" sz="2800" dirty="0"/>
              <a:t> pravice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59E0D7D-5945-C44E-80BE-EF056BF0A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712968" cy="365125"/>
          </a:xfrm>
        </p:spPr>
        <p:txBody>
          <a:bodyPr/>
          <a:lstStyle/>
          <a:p>
            <a:r>
              <a:rPr lang="en-US" dirty="0"/>
              <a:t>Prof. Trstenjak, Copyright! Reproduction and citation forbidden without the consent of the author.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F71FEC-DAD9-2D4C-B2F1-8BC222377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D715-339E-4A24-8930-4BB6C9CA2BE3}" type="slidenum">
              <a:rPr lang="de-AT" smtClean="0"/>
              <a:t>58</a:t>
            </a:fld>
            <a:endParaRPr lang="de-AT"/>
          </a:p>
        </p:txBody>
      </p:sp>
      <p:pic>
        <p:nvPicPr>
          <p:cNvPr id="1028" name="Picture 4" descr="Hygiene and safety - [Where Can I FLY ?]">
            <a:extLst>
              <a:ext uri="{FF2B5EF4-FFF2-40B4-BE49-F238E27FC236}">
                <a16:creationId xmlns:a16="http://schemas.microsoft.com/office/drawing/2014/main" id="{4A1455CD-DA8B-1643-AD1A-E3714F055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372" y="3120191"/>
            <a:ext cx="36830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Images : ambulance, doctor, car, help, hospital, people, emergency,  accident, rescue, aid, care, health, medical, professional, service,  specialist, staff, uniform, vehicle, transport, illustration, cartoon, job,  clip art, sharing 3199x2439 - mohamed">
            <a:extLst>
              <a:ext uri="{FF2B5EF4-FFF2-40B4-BE49-F238E27FC236}">
                <a16:creationId xmlns:a16="http://schemas.microsoft.com/office/drawing/2014/main" id="{DFCFF155-4554-F341-9F4B-49E4A527C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15296"/>
            <a:ext cx="28067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Judge Court Gavel - Free image on Pixabay">
            <a:extLst>
              <a:ext uri="{FF2B5EF4-FFF2-40B4-BE49-F238E27FC236}">
                <a16:creationId xmlns:a16="http://schemas.microsoft.com/office/drawing/2014/main" id="{E0EE7374-92A5-3D4A-B0FF-172495C7F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083" y="3973189"/>
            <a:ext cx="3262954" cy="209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6EF56F50-DAFE-BC44-B890-47E5D0532E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9252109"/>
              </p:ext>
            </p:extLst>
          </p:nvPr>
        </p:nvGraphicFramePr>
        <p:xfrm>
          <a:off x="395536" y="1556792"/>
          <a:ext cx="8064896" cy="1228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Grafik 10">
            <a:extLst>
              <a:ext uri="{FF2B5EF4-FFF2-40B4-BE49-F238E27FC236}">
                <a16:creationId xmlns:a16="http://schemas.microsoft.com/office/drawing/2014/main" id="{97C22FC1-70CC-804D-AD8F-2FA44446B0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69592" y="4485939"/>
            <a:ext cx="1538560" cy="156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20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3489919"/>
            <a:ext cx="8229600" cy="278070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sl-SI" altLang="de-DE" dirty="0">
              <a:solidFill>
                <a:srgbClr val="FFFF00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de-DE" altLang="de-DE" sz="2000" i="1" dirty="0" err="1">
                <a:solidFill>
                  <a:srgbClr val="FF0000"/>
                </a:solidFill>
              </a:rPr>
              <a:t>trstenjakverica@gmail.com</a:t>
            </a:r>
            <a:endParaRPr lang="de-DE" altLang="de-DE" sz="2000" i="1" dirty="0">
              <a:solidFill>
                <a:srgbClr val="FF0000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de-DE" altLang="de-DE" i="1" dirty="0">
              <a:solidFill>
                <a:srgbClr val="FFFF00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de-DE" altLang="de-DE" sz="1800" i="1" dirty="0"/>
              <a:t>All </a:t>
            </a:r>
            <a:r>
              <a:rPr lang="de-DE" altLang="de-DE" sz="1800" i="1" dirty="0" err="1"/>
              <a:t>photos</a:t>
            </a:r>
            <a:r>
              <a:rPr lang="de-DE" altLang="de-DE" sz="1800" i="1" dirty="0"/>
              <a:t> </a:t>
            </a:r>
            <a:r>
              <a:rPr lang="de-DE" altLang="de-DE" sz="1800" i="1" dirty="0" err="1"/>
              <a:t>from</a:t>
            </a:r>
            <a:r>
              <a:rPr lang="de-DE" altLang="de-DE" sz="1800" i="1" dirty="0"/>
              <a:t> Google </a:t>
            </a:r>
            <a:r>
              <a:rPr lang="de-DE" altLang="de-DE" sz="1800" i="1" dirty="0" err="1"/>
              <a:t>or</a:t>
            </a:r>
            <a:r>
              <a:rPr lang="de-DE" altLang="de-DE" sz="1800" i="1" dirty="0"/>
              <a:t> private. Infos (</a:t>
            </a:r>
            <a:r>
              <a:rPr lang="de-DE" altLang="de-DE" sz="1800" i="1" dirty="0" err="1"/>
              <a:t>text</a:t>
            </a:r>
            <a:r>
              <a:rPr lang="de-DE" altLang="de-DE" sz="1800" i="1" dirty="0"/>
              <a:t>) </a:t>
            </a:r>
            <a:r>
              <a:rPr lang="de-DE" altLang="de-DE" sz="1800" i="1" dirty="0" err="1"/>
              <a:t>from</a:t>
            </a:r>
            <a:r>
              <a:rPr lang="de-DE" altLang="de-DE" sz="1800" i="1" dirty="0"/>
              <a:t> </a:t>
            </a:r>
            <a:r>
              <a:rPr lang="de-DE" altLang="de-DE" sz="1800" i="1" dirty="0" err="1"/>
              <a:t>curia</a:t>
            </a:r>
            <a:r>
              <a:rPr lang="de-DE" altLang="de-DE" sz="1800" i="1" dirty="0"/>
              <a:t>: CJEU (</a:t>
            </a:r>
            <a:r>
              <a:rPr lang="de-DE" altLang="de-DE" sz="1800" i="1" dirty="0" err="1"/>
              <a:t>judgment</a:t>
            </a:r>
            <a:r>
              <a:rPr lang="de-DE" altLang="de-DE" sz="1800" i="1" dirty="0"/>
              <a:t>, press </a:t>
            </a:r>
            <a:r>
              <a:rPr lang="de-DE" altLang="de-DE" sz="1800" i="1" dirty="0" err="1"/>
              <a:t>release</a:t>
            </a:r>
            <a:r>
              <a:rPr lang="de-DE" altLang="de-DE" sz="1800" i="1" dirty="0"/>
              <a:t>)</a:t>
            </a:r>
            <a:endParaRPr lang="fr-BE" altLang="de-DE" sz="1800" i="1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615113" y="6453188"/>
            <a:ext cx="2133600" cy="1968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358775" indent="555625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538163" indent="833438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717550" indent="111125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1174750" indent="111125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1631950" indent="111125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2089150" indent="111125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2546350" indent="111125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FF97C7AC-A61D-41DF-9025-85C19CFF3C8D}" type="slidenum">
              <a:rPr lang="en-GB" altLang="en-US" sz="1200" smtClean="0">
                <a:solidFill>
                  <a:prstClr val="white">
                    <a:lumMod val="65000"/>
                  </a:prstClr>
                </a:solidFill>
              </a:rPr>
              <a:pPr eaLnBrk="1" hangingPunct="1">
                <a:spcBef>
                  <a:spcPct val="0"/>
                </a:spcBef>
                <a:defRPr/>
              </a:pPr>
              <a:t>59</a:t>
            </a:fld>
            <a:endParaRPr lang="en-GB" altLang="en-US" sz="120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Fußzeilenplatzhalter 1"/>
          <p:cNvSpPr>
            <a:spLocks noGrp="1"/>
          </p:cNvSpPr>
          <p:nvPr>
            <p:ph type="ftr" sz="quarter" idx="11"/>
          </p:nvPr>
        </p:nvSpPr>
        <p:spPr bwMode="auto">
          <a:xfrm>
            <a:off x="539750" y="6381750"/>
            <a:ext cx="811053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200" b="0">
                <a:solidFill>
                  <a:srgbClr val="898989"/>
                </a:solidFill>
              </a:rPr>
              <a:t>Prof. Trstenjak, Copyright! Reproduction and citation forbidden without the consent of the author.</a:t>
            </a:r>
            <a:endParaRPr lang="en-GB" altLang="de-DE" sz="1200" b="0" dirty="0">
              <a:solidFill>
                <a:srgbClr val="898989"/>
              </a:solidFill>
            </a:endParaRPr>
          </a:p>
        </p:txBody>
      </p:sp>
      <p:pic>
        <p:nvPicPr>
          <p:cNvPr id="6146" name="Picture 2" descr="Teacher Appreciation Thank You - Free image on Pixabay">
            <a:extLst>
              <a:ext uri="{FF2B5EF4-FFF2-40B4-BE49-F238E27FC236}">
                <a16:creationId xmlns:a16="http://schemas.microsoft.com/office/drawing/2014/main" id="{42536C87-A8DE-044F-B3FA-5130877A8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0728"/>
            <a:ext cx="3683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876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E6BBC-B872-4040-B81E-59C0EDE6C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Korona in </a:t>
            </a:r>
            <a:r>
              <a:rPr lang="de-DE" dirty="0" err="1"/>
              <a:t>temeljne</a:t>
            </a:r>
            <a:r>
              <a:rPr lang="de-DE" dirty="0"/>
              <a:t>/</a:t>
            </a:r>
            <a:r>
              <a:rPr lang="de-DE" dirty="0" err="1"/>
              <a:t>človekove</a:t>
            </a:r>
            <a:r>
              <a:rPr lang="de-DE" dirty="0"/>
              <a:t> pravice:</a:t>
            </a:r>
            <a:br>
              <a:rPr lang="de-DE" dirty="0"/>
            </a:br>
            <a:r>
              <a:rPr lang="de-DE" u="sng" dirty="0" err="1"/>
              <a:t>izhodišča</a:t>
            </a:r>
            <a:r>
              <a:rPr lang="de-DE" u="sng" dirty="0"/>
              <a:t>/</a:t>
            </a:r>
            <a:r>
              <a:rPr lang="de-DE" u="sng"/>
              <a:t>teze</a:t>
            </a:r>
            <a:endParaRPr lang="de-DE" u="sng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DBB966-5402-C448-A15B-70D8B8DEF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Clovekove</a:t>
            </a:r>
            <a:r>
              <a:rPr lang="de-DE" dirty="0"/>
              <a:t>  </a:t>
            </a:r>
            <a:r>
              <a:rPr lang="de-DE" dirty="0" err="1"/>
              <a:t>pravice</a:t>
            </a:r>
            <a:r>
              <a:rPr lang="de-DE" dirty="0"/>
              <a:t> </a:t>
            </a:r>
            <a:r>
              <a:rPr lang="de-DE" u="sng" dirty="0">
                <a:solidFill>
                  <a:srgbClr val="C00000"/>
                </a:solidFill>
              </a:rPr>
              <a:t>NISO </a:t>
            </a:r>
            <a:r>
              <a:rPr lang="de-DE" u="sng" dirty="0" err="1">
                <a:solidFill>
                  <a:srgbClr val="C00000"/>
                </a:solidFill>
              </a:rPr>
              <a:t>absolutne</a:t>
            </a:r>
            <a:r>
              <a:rPr lang="de-DE" u="sng" dirty="0">
                <a:solidFill>
                  <a:srgbClr val="C00000"/>
                </a:solidFill>
              </a:rPr>
              <a:t> </a:t>
            </a:r>
            <a:r>
              <a:rPr lang="de-DE" dirty="0"/>
              <a:t>(</a:t>
            </a:r>
            <a:r>
              <a:rPr lang="de-DE" dirty="0" err="1"/>
              <a:t>razen</a:t>
            </a:r>
            <a:r>
              <a:rPr lang="de-DE" dirty="0"/>
              <a:t> </a:t>
            </a:r>
            <a:r>
              <a:rPr lang="de-DE" dirty="0" err="1"/>
              <a:t>izjem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 err="1"/>
              <a:t>Ukrepi</a:t>
            </a:r>
            <a:r>
              <a:rPr lang="de-DE" dirty="0"/>
              <a:t> v </a:t>
            </a:r>
            <a:r>
              <a:rPr lang="de-DE" dirty="0" err="1"/>
              <a:t>praksi</a:t>
            </a:r>
            <a:r>
              <a:rPr lang="de-DE" dirty="0"/>
              <a:t> (</a:t>
            </a:r>
            <a:r>
              <a:rPr lang="de-DE" u="sng" dirty="0" err="1"/>
              <a:t>predlog</a:t>
            </a:r>
            <a:r>
              <a:rPr lang="de-DE" u="sng" dirty="0"/>
              <a:t> </a:t>
            </a:r>
            <a:r>
              <a:rPr lang="de-DE" u="sng" dirty="0" err="1"/>
              <a:t>strokovnjakov</a:t>
            </a:r>
            <a:r>
              <a:rPr lang="de-DE" u="sng" dirty="0"/>
              <a:t>- </a:t>
            </a:r>
            <a:r>
              <a:rPr lang="de-DE" u="sng" dirty="0" err="1"/>
              <a:t>zdravniki</a:t>
            </a:r>
            <a:r>
              <a:rPr lang="de-DE" dirty="0"/>
              <a:t>, </a:t>
            </a:r>
            <a:r>
              <a:rPr lang="de-DE" u="sng" dirty="0" err="1">
                <a:solidFill>
                  <a:srgbClr val="FF0000"/>
                </a:solidFill>
              </a:rPr>
              <a:t>odlocijo</a:t>
            </a:r>
            <a:r>
              <a:rPr lang="de-DE" u="sng" dirty="0">
                <a:solidFill>
                  <a:srgbClr val="FF0000"/>
                </a:solidFill>
              </a:rPr>
              <a:t> </a:t>
            </a:r>
            <a:r>
              <a:rPr lang="de-DE" u="sng" dirty="0" err="1">
                <a:solidFill>
                  <a:srgbClr val="FF0000"/>
                </a:solidFill>
              </a:rPr>
              <a:t>politiki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 err="1"/>
              <a:t>Samo</a:t>
            </a:r>
            <a:r>
              <a:rPr lang="de-DE" dirty="0"/>
              <a:t> </a:t>
            </a:r>
            <a:r>
              <a:rPr lang="de-DE" u="sng" dirty="0" err="1">
                <a:solidFill>
                  <a:srgbClr val="7030A0"/>
                </a:solidFill>
              </a:rPr>
              <a:t>sodnik</a:t>
            </a:r>
            <a:r>
              <a:rPr lang="de-DE" dirty="0"/>
              <a:t> </a:t>
            </a:r>
            <a:r>
              <a:rPr lang="de-DE" dirty="0" err="1"/>
              <a:t>lahko</a:t>
            </a:r>
            <a:r>
              <a:rPr lang="de-DE" dirty="0"/>
              <a:t> </a:t>
            </a:r>
            <a:r>
              <a:rPr lang="de-DE" u="sng" dirty="0" err="1"/>
              <a:t>dokoncno</a:t>
            </a:r>
            <a:r>
              <a:rPr lang="de-DE" dirty="0"/>
              <a:t> </a:t>
            </a:r>
            <a:r>
              <a:rPr lang="de-DE" dirty="0" err="1"/>
              <a:t>odloci</a:t>
            </a:r>
            <a:r>
              <a:rPr lang="de-DE" dirty="0"/>
              <a:t>, </a:t>
            </a:r>
            <a:r>
              <a:rPr lang="de-DE" dirty="0" err="1"/>
              <a:t>ali</a:t>
            </a:r>
            <a:r>
              <a:rPr lang="de-DE" dirty="0"/>
              <a:t> </a:t>
            </a:r>
            <a:r>
              <a:rPr lang="de-DE" dirty="0" err="1"/>
              <a:t>gre</a:t>
            </a:r>
            <a:r>
              <a:rPr lang="de-DE" dirty="0"/>
              <a:t> </a:t>
            </a:r>
            <a:r>
              <a:rPr lang="de-DE" dirty="0" err="1"/>
              <a:t>za</a:t>
            </a:r>
            <a:r>
              <a:rPr lang="de-DE" dirty="0"/>
              <a:t> </a:t>
            </a:r>
            <a:r>
              <a:rPr lang="de-DE" u="sng" dirty="0" err="1"/>
              <a:t>utemljen</a:t>
            </a:r>
            <a:r>
              <a:rPr lang="de-DE" dirty="0"/>
              <a:t> </a:t>
            </a:r>
            <a:r>
              <a:rPr lang="de-DE" dirty="0" err="1"/>
              <a:t>poseg</a:t>
            </a:r>
            <a:r>
              <a:rPr lang="de-DE" dirty="0"/>
              <a:t> v </a:t>
            </a:r>
            <a:r>
              <a:rPr lang="de-DE" dirty="0" err="1"/>
              <a:t>pravico</a:t>
            </a:r>
            <a:r>
              <a:rPr lang="de-DE" dirty="0"/>
              <a:t> (</a:t>
            </a:r>
            <a:r>
              <a:rPr lang="de-DE" dirty="0" err="1"/>
              <a:t>sorazmernost</a:t>
            </a:r>
            <a:r>
              <a:rPr lang="de-DE" dirty="0"/>
              <a:t>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33DC18-8163-284C-AF00-65314F5E2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280920" cy="365125"/>
          </a:xfrm>
        </p:spPr>
        <p:txBody>
          <a:bodyPr/>
          <a:lstStyle/>
          <a:p>
            <a:r>
              <a:rPr lang="en-US" dirty="0"/>
              <a:t>Prof. Trstenjak, Copyright! Reproduction and citation forbidden without the consent of the author.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F082867-53A0-1C46-9C1F-44EF1A5E0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D715-339E-4A24-8930-4BB6C9CA2BE3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70774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CAC373-10FB-074B-82C7-F7AEE7F99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r>
              <a:rPr lang="de-DE" dirty="0" err="1"/>
              <a:t>Terminolosko</a:t>
            </a:r>
            <a:r>
              <a:rPr lang="de-DE" dirty="0"/>
              <a:t> </a:t>
            </a:r>
            <a:r>
              <a:rPr lang="de-DE" dirty="0" err="1"/>
              <a:t>pojasnilo</a:t>
            </a:r>
            <a:endParaRPr lang="de-DE" dirty="0"/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615F7326-9BCA-C444-A65B-8D924E8098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5616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8EB45AC-C83D-D24A-95D2-F65320A10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6" y="6356350"/>
            <a:ext cx="8352928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F7510B-B2F5-E44B-8FB8-3A8B13708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7EA4-B7E1-4234-84E3-4AEA28FAF0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18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E53D71-5DD2-A146-BB68-865ACBD90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de-DE" dirty="0" err="1"/>
              <a:t>Pravice-dejstva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D2FD82-0E8B-8E4D-8E40-7C04104C3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812755"/>
          </a:xfrm>
        </p:spPr>
        <p:txBody>
          <a:bodyPr/>
          <a:lstStyle/>
          <a:p>
            <a:r>
              <a:rPr lang="de-DE" dirty="0" err="1"/>
              <a:t>Temeljne</a:t>
            </a:r>
            <a:r>
              <a:rPr lang="de-DE" dirty="0"/>
              <a:t>/</a:t>
            </a:r>
            <a:r>
              <a:rPr lang="de-DE" dirty="0" err="1"/>
              <a:t>Clovekove</a:t>
            </a:r>
            <a:r>
              <a:rPr lang="de-DE" dirty="0"/>
              <a:t> </a:t>
            </a:r>
            <a:r>
              <a:rPr lang="de-DE" dirty="0" err="1"/>
              <a:t>pravice</a:t>
            </a:r>
            <a:r>
              <a:rPr lang="de-DE" dirty="0"/>
              <a:t> </a:t>
            </a:r>
            <a:r>
              <a:rPr lang="de-DE" u="sng" dirty="0" err="1">
                <a:solidFill>
                  <a:srgbClr val="FF0000"/>
                </a:solidFill>
              </a:rPr>
              <a:t>niso</a:t>
            </a:r>
            <a:r>
              <a:rPr lang="de-DE" u="sng" dirty="0">
                <a:solidFill>
                  <a:srgbClr val="FF0000"/>
                </a:solidFill>
              </a:rPr>
              <a:t> </a:t>
            </a:r>
            <a:r>
              <a:rPr lang="de-DE" u="sng" dirty="0" err="1">
                <a:solidFill>
                  <a:srgbClr val="FF0000"/>
                </a:solidFill>
              </a:rPr>
              <a:t>absolutne</a:t>
            </a:r>
            <a:r>
              <a:rPr lang="de-DE" u="sng" dirty="0">
                <a:solidFill>
                  <a:srgbClr val="FF0000"/>
                </a:solidFill>
              </a:rPr>
              <a:t> </a:t>
            </a:r>
            <a:r>
              <a:rPr lang="de-DE" sz="2000" dirty="0"/>
              <a:t>(</a:t>
            </a:r>
            <a:r>
              <a:rPr lang="de-DE" sz="2000" dirty="0" err="1"/>
              <a:t>razen</a:t>
            </a:r>
            <a:r>
              <a:rPr lang="de-DE" sz="2000" dirty="0"/>
              <a:t> </a:t>
            </a:r>
            <a:r>
              <a:rPr lang="de-DE" sz="2000" dirty="0" err="1"/>
              <a:t>izjem</a:t>
            </a:r>
            <a:r>
              <a:rPr lang="de-DE" sz="2000" dirty="0"/>
              <a:t>)</a:t>
            </a:r>
          </a:p>
          <a:p>
            <a:endParaRPr lang="de-DE" dirty="0"/>
          </a:p>
          <a:p>
            <a:r>
              <a:rPr lang="de-DE" dirty="0" err="1"/>
              <a:t>Pravice</a:t>
            </a:r>
            <a:r>
              <a:rPr lang="de-DE" dirty="0"/>
              <a:t> so </a:t>
            </a:r>
            <a:r>
              <a:rPr lang="de-DE" dirty="0" err="1"/>
              <a:t>omejene</a:t>
            </a:r>
            <a:r>
              <a:rPr lang="de-DE" dirty="0"/>
              <a:t> s </a:t>
            </a:r>
            <a:r>
              <a:rPr lang="de-DE" dirty="0" err="1"/>
              <a:t>pravicami</a:t>
            </a:r>
            <a:r>
              <a:rPr lang="de-DE" dirty="0"/>
              <a:t> </a:t>
            </a:r>
            <a:r>
              <a:rPr lang="de-DE" dirty="0" err="1"/>
              <a:t>drugih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Nasa</a:t>
            </a:r>
            <a:r>
              <a:rPr lang="de-DE" dirty="0"/>
              <a:t> </a:t>
            </a:r>
            <a:r>
              <a:rPr lang="de-DE" dirty="0" err="1"/>
              <a:t>pravica</a:t>
            </a:r>
            <a:r>
              <a:rPr lang="de-DE" dirty="0"/>
              <a:t> se </a:t>
            </a:r>
            <a:r>
              <a:rPr lang="de-DE" dirty="0" err="1"/>
              <a:t>konca</a:t>
            </a:r>
            <a:r>
              <a:rPr lang="de-DE" dirty="0"/>
              <a:t>, </a:t>
            </a:r>
            <a:r>
              <a:rPr lang="de-DE" dirty="0" err="1"/>
              <a:t>kjer</a:t>
            </a:r>
            <a:r>
              <a:rPr lang="de-DE" dirty="0"/>
              <a:t> se </a:t>
            </a:r>
            <a:r>
              <a:rPr lang="de-DE" dirty="0" err="1"/>
              <a:t>zacne</a:t>
            </a:r>
            <a:r>
              <a:rPr lang="de-DE" dirty="0"/>
              <a:t> </a:t>
            </a:r>
            <a:r>
              <a:rPr lang="de-DE" dirty="0" err="1"/>
              <a:t>pravica</a:t>
            </a:r>
            <a:r>
              <a:rPr lang="de-DE" dirty="0"/>
              <a:t> </a:t>
            </a:r>
            <a:r>
              <a:rPr lang="de-DE" dirty="0" err="1"/>
              <a:t>drugega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Omejitve</a:t>
            </a:r>
            <a:r>
              <a:rPr lang="de-DE" dirty="0"/>
              <a:t> </a:t>
            </a:r>
            <a:r>
              <a:rPr lang="de-DE" dirty="0" err="1"/>
              <a:t>mozne</a:t>
            </a:r>
            <a:r>
              <a:rPr lang="de-DE" dirty="0"/>
              <a:t> le </a:t>
            </a:r>
            <a:r>
              <a:rPr lang="de-DE" dirty="0" err="1"/>
              <a:t>izjemoma</a:t>
            </a:r>
            <a:r>
              <a:rPr lang="de-DE" dirty="0"/>
              <a:t>, </a:t>
            </a:r>
            <a:r>
              <a:rPr lang="de-DE" dirty="0" err="1"/>
              <a:t>strogi</a:t>
            </a:r>
            <a:r>
              <a:rPr lang="de-DE" dirty="0"/>
              <a:t> </a:t>
            </a:r>
            <a:r>
              <a:rPr lang="de-DE" dirty="0" err="1"/>
              <a:t>pogoji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Kaj</a:t>
            </a:r>
            <a:r>
              <a:rPr lang="de-DE" dirty="0"/>
              <a:t> </a:t>
            </a:r>
            <a:r>
              <a:rPr lang="de-DE" dirty="0" err="1"/>
              <a:t>pomeni</a:t>
            </a:r>
            <a:r>
              <a:rPr lang="de-DE" dirty="0"/>
              <a:t> </a:t>
            </a:r>
            <a:r>
              <a:rPr lang="de-DE" dirty="0" err="1"/>
              <a:t>prostovoljnost</a:t>
            </a:r>
            <a:r>
              <a:rPr lang="de-DE" dirty="0"/>
              <a:t> v </a:t>
            </a:r>
            <a:r>
              <a:rPr lang="de-DE" dirty="0" err="1"/>
              <a:t>zvezi</a:t>
            </a:r>
            <a:r>
              <a:rPr lang="de-DE" dirty="0"/>
              <a:t> s </a:t>
            </a:r>
            <a:r>
              <a:rPr lang="de-DE" dirty="0" err="1"/>
              <a:t>pravicami</a:t>
            </a:r>
            <a:r>
              <a:rPr lang="de-DE" dirty="0"/>
              <a:t>?</a:t>
            </a:r>
          </a:p>
          <a:p>
            <a:r>
              <a:rPr lang="de-DE" dirty="0" err="1"/>
              <a:t>Drugo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B08AFA-4C51-D846-9D8A-D78EBEBA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3C1F0-93BD-504E-80AD-5425EAAC0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7EA4-B7E1-4234-84E3-4AEA28FAF0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305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082C62-1481-6244-8749-28C80C46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II.Temeljne</a:t>
            </a:r>
            <a:r>
              <a:rPr lang="de-DE" dirty="0"/>
              <a:t> </a:t>
            </a:r>
            <a:r>
              <a:rPr lang="de-DE" dirty="0" err="1"/>
              <a:t>pravice</a:t>
            </a:r>
            <a:r>
              <a:rPr lang="de-DE" dirty="0"/>
              <a:t> v EU in </a:t>
            </a:r>
            <a:r>
              <a:rPr lang="de-DE" dirty="0" err="1"/>
              <a:t>omejitve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57BD74B-45AA-264B-9D98-BF17AC9B3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6950" y="2564904"/>
            <a:ext cx="3492500" cy="2324100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8EA0645-8536-9449-B07A-6678343E5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Trstenjak, Copyright! Reproduction and citation forbidden without the consent of the author.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733600-D503-F540-B9E2-8354E88BC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7EA4-B7E1-4234-84E3-4AEA28FAF0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74AF028-5306-5747-89A5-C6EE5DBF5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97549"/>
            <a:ext cx="3528392" cy="562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4630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Ripple">
  <a:themeElements>
    <a:clrScheme name="Benutzerdefiniert 1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2_Ripple">
      <a:majorFont>
        <a:latin typeface=""/>
        <a:ea typeface=""/>
        <a:cs typeface="ＭＳ Ｐゴシック"/>
      </a:majorFont>
      <a:minorFont>
        <a:latin typeface=""/>
        <a:ea typeface="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2872</Words>
  <Application>Microsoft Macintosh PowerPoint</Application>
  <PresentationFormat>Bildschirmpräsentation (4:3)</PresentationFormat>
  <Paragraphs>382</Paragraphs>
  <Slides>59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59</vt:i4>
      </vt:variant>
    </vt:vector>
  </HeadingPairs>
  <TitlesOfParts>
    <vt:vector size="70" baseType="lpstr">
      <vt:lpstr>ＭＳ Ｐゴシック</vt:lpstr>
      <vt:lpstr>ＭＳ Ｐゴシック</vt:lpstr>
      <vt:lpstr>Arial</vt:lpstr>
      <vt:lpstr>Calibri</vt:lpstr>
      <vt:lpstr>Times New Roman</vt:lpstr>
      <vt:lpstr>Wingdings</vt:lpstr>
      <vt:lpstr>Larissa</vt:lpstr>
      <vt:lpstr>1_Larissa</vt:lpstr>
      <vt:lpstr>11_Larissa</vt:lpstr>
      <vt:lpstr>4_Larissa</vt:lpstr>
      <vt:lpstr>3_Ripple</vt:lpstr>
      <vt:lpstr>  Draft, 1.4.2022    ČLOVEKOVE PRAVICE, KORONA IN OBVEZNO CEPLJENJE Mandatory Vaccination and Human Rights  </vt:lpstr>
      <vt:lpstr>Kaj je Vasa najpomembnejsa clovekova pravica?</vt:lpstr>
      <vt:lpstr>Clovekove pravice/Human righst</vt:lpstr>
      <vt:lpstr>Vsebina</vt:lpstr>
      <vt:lpstr>Korona in temeljne/človekove pravice</vt:lpstr>
      <vt:lpstr>Korona in temeljne/človekove pravice: izhodišča/teze</vt:lpstr>
      <vt:lpstr>Terminolosko pojasnilo</vt:lpstr>
      <vt:lpstr>Pravice-dejstva</vt:lpstr>
      <vt:lpstr>II.Temeljne pravice v EU in omejitve</vt:lpstr>
      <vt:lpstr>Listina EU o temeljnih pravicah  v veljavi od 1.12.2009</vt:lpstr>
      <vt:lpstr>Omejitev temeljnih pravic:  pravna podlaga: 52.čl. Listine</vt:lpstr>
      <vt:lpstr>Zakon A  konkretizacija:Nosenje maske: kdo odloci, </vt:lpstr>
      <vt:lpstr>Omejitev temeljnih pravic: SORAZMERNOST  52.čl. Listine</vt:lpstr>
      <vt:lpstr>Fair Balance –  different fundamental rights</vt:lpstr>
      <vt:lpstr>EU Listina: Preambula (6.odst.) </vt:lpstr>
      <vt:lpstr>PRIMERJAVA: USTAVA RS:  Clovekove pravice: omejitve</vt:lpstr>
      <vt:lpstr>Zdravje in  sodna praksa Sodišča EU (Luxembourg)</vt:lpstr>
      <vt:lpstr> Zdravje in sodna praksa Sodišča EU C-547/14, Philip Moris </vt:lpstr>
      <vt:lpstr>C-547/14, Philip Morris Problem</vt:lpstr>
      <vt:lpstr>C-547/14, Philip Morris Pravni okvir: Listina</vt:lpstr>
      <vt:lpstr>C-547/14, Philip Morris Packaging of tobacco products, healt care, and proportionaly </vt:lpstr>
      <vt:lpstr>C-547/14, Philip Morris Sodba Sodišča EU (4 May 2016)</vt:lpstr>
      <vt:lpstr> Korona in clovekove/temeljne pravice   </vt:lpstr>
      <vt:lpstr>EU Listina in bistvene pravice v korona krizi: </vt:lpstr>
      <vt:lpstr>Korona in temeljne pravice pravično ravnotežje</vt:lpstr>
      <vt:lpstr> Varovanje zdravja (35. člen Listine) pravna opredelitev </vt:lpstr>
      <vt:lpstr>Varovanje zdravje: kdaj ukrepi?</vt:lpstr>
      <vt:lpstr>Svoboda zbiranja in združevanja: 12. člen Listine</vt:lpstr>
      <vt:lpstr>Korona in enakost/diskriminacija</vt:lpstr>
      <vt:lpstr>Korona in enakost pred zakonom (Australia)</vt:lpstr>
      <vt:lpstr>Varstvo osebnih podatkov  EU Listina: 8. člen GDPR -EU uredba o varstvu osebnih podatkov </vt:lpstr>
      <vt:lpstr>Varstvo osebnih podatkov, korona in zdravje</vt:lpstr>
      <vt:lpstr> Svoboda podjetniške pobude: 16.člen Listine pravica pomembna za podjetja:  </vt:lpstr>
      <vt:lpstr>Odgovornost</vt:lpstr>
      <vt:lpstr>Odgovornost</vt:lpstr>
      <vt:lpstr>Primer odgovornost, Avstrija:</vt:lpstr>
      <vt:lpstr>Odgovornost Avstrija</vt:lpstr>
      <vt:lpstr>Kazenska odgovornost</vt:lpstr>
      <vt:lpstr>III. Obvezno cepljenje in clovekove pravice </vt:lpstr>
      <vt:lpstr>Evropsko sodišče za človekove pravice (Strasburg) in  </vt:lpstr>
      <vt:lpstr>Obvezno cepljenje? Odlocitev ESČP 2021 (otroske bolezni)</vt:lpstr>
      <vt:lpstr>ESČP-odlocitev-obvezno cepljenje</vt:lpstr>
      <vt:lpstr>ESČP: argumentacija</vt:lpstr>
      <vt:lpstr>ESČP: argumentacija</vt:lpstr>
      <vt:lpstr>ESČP odlocitev: posledice</vt:lpstr>
      <vt:lpstr>Obvezno cepljenje in korona</vt:lpstr>
      <vt:lpstr>Nemcija in obvezno cepljenje</vt:lpstr>
      <vt:lpstr>Obvezno cepljenje Avstrija</vt:lpstr>
      <vt:lpstr>Ovezno cepljenje korona -Avstrija?</vt:lpstr>
      <vt:lpstr>Obvezno cepljenje Avstrija</vt:lpstr>
      <vt:lpstr>Obvezno cepljenje -bistvo</vt:lpstr>
      <vt:lpstr>Obvezno cepljenje in Slovenija</vt:lpstr>
      <vt:lpstr>Zakon o nalezljivih boleznih clen 22</vt:lpstr>
      <vt:lpstr>Zakon o nalezljivih boleznih clen 25</vt:lpstr>
      <vt:lpstr>IV. Sklepno Korona in EU: problem pristojnosti</vt:lpstr>
      <vt:lpstr>IV. Sklepno:</vt:lpstr>
      <vt:lpstr>Sklepno</vt:lpstr>
      <vt:lpstr>IV.Sklepno Korona in temeljne/človekove pravice</vt:lpstr>
      <vt:lpstr>PowerPoint-Präsentation</vt:lpstr>
    </vt:vector>
  </TitlesOfParts>
  <Company>Universität Wien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UCLA School of Law The Promise Institute for Human Rights Los Angeles, 1 November 2017 Fundamental rights from a European perspective</dc:title>
  <dc:creator>Verica Trstenjak</dc:creator>
  <cp:lastModifiedBy>Trstenjak, Verica</cp:lastModifiedBy>
  <cp:revision>225</cp:revision>
  <cp:lastPrinted>2021-04-13T06:48:31Z</cp:lastPrinted>
  <dcterms:created xsi:type="dcterms:W3CDTF">2017-09-18T07:05:31Z</dcterms:created>
  <dcterms:modified xsi:type="dcterms:W3CDTF">2022-04-26T07:42:19Z</dcterms:modified>
</cp:coreProperties>
</file>